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357" r:id="rId2"/>
    <p:sldId id="304" r:id="rId3"/>
    <p:sldId id="272" r:id="rId4"/>
    <p:sldId id="301" r:id="rId5"/>
    <p:sldId id="257" r:id="rId6"/>
    <p:sldId id="300" r:id="rId7"/>
    <p:sldId id="280" r:id="rId8"/>
    <p:sldId id="354" r:id="rId9"/>
    <p:sldId id="302" r:id="rId10"/>
    <p:sldId id="256" r:id="rId11"/>
    <p:sldId id="355" r:id="rId12"/>
    <p:sldId id="356" r:id="rId13"/>
    <p:sldId id="271" r:id="rId14"/>
    <p:sldId id="270" r:id="rId15"/>
    <p:sldId id="287" r:id="rId16"/>
    <p:sldId id="263" r:id="rId17"/>
    <p:sldId id="281" r:id="rId18"/>
    <p:sldId id="258" r:id="rId19"/>
    <p:sldId id="259" r:id="rId20"/>
    <p:sldId id="269" r:id="rId21"/>
    <p:sldId id="289" r:id="rId22"/>
    <p:sldId id="298"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3" autoAdjust="0"/>
    <p:restoredTop sz="37097" autoAdjust="0"/>
  </p:normalViewPr>
  <p:slideViewPr>
    <p:cSldViewPr snapToGrid="0" snapToObjects="1">
      <p:cViewPr>
        <p:scale>
          <a:sx n="75" d="100"/>
          <a:sy n="75" d="100"/>
        </p:scale>
        <p:origin x="-1840" y="-80"/>
      </p:cViewPr>
      <p:guideLst>
        <p:guide orient="horz" pos="2160"/>
        <p:guide pos="2880"/>
      </p:guideLst>
    </p:cSldViewPr>
  </p:slideViewPr>
  <p:outlineViewPr>
    <p:cViewPr>
      <p:scale>
        <a:sx n="33" d="100"/>
        <a:sy n="33" d="100"/>
      </p:scale>
      <p:origin x="0" y="1008"/>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50" d="100"/>
          <a:sy n="150" d="100"/>
        </p:scale>
        <p:origin x="-1576" y="432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C447A99-FEA5-614B-BE75-9CCFB90C7D48}" type="datetimeFigureOut">
              <a:rPr lang="en-US" smtClean="0"/>
              <a:t>2010/11/17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B367CA0-B73F-E442-9BB1-301C3EF9BD2A}" type="slidenum">
              <a:rPr lang="en-US" smtClean="0"/>
              <a:t>‹#›</a:t>
            </a:fld>
            <a:endParaRPr lang="en-US"/>
          </a:p>
        </p:txBody>
      </p:sp>
    </p:spTree>
    <p:extLst>
      <p:ext uri="{BB962C8B-B14F-4D97-AF65-F5344CB8AC3E}">
        <p14:creationId xmlns:p14="http://schemas.microsoft.com/office/powerpoint/2010/main" val="27333360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FB16FF-4F69-3A45-B695-418C177430AF}" type="datetimeFigureOut">
              <a:rPr lang="en-US" smtClean="0"/>
              <a:t>2010/11/17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22F830-CDCF-2044-A5DA-4EF83619CC3F}" type="slidenum">
              <a:rPr lang="en-US" smtClean="0"/>
              <a:t>‹#›</a:t>
            </a:fld>
            <a:endParaRPr lang="en-US"/>
          </a:p>
        </p:txBody>
      </p:sp>
    </p:spTree>
    <p:extLst>
      <p:ext uri="{BB962C8B-B14F-4D97-AF65-F5344CB8AC3E}">
        <p14:creationId xmlns:p14="http://schemas.microsoft.com/office/powerpoint/2010/main" val="292739973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H</a:t>
            </a:r>
            <a:r>
              <a:rPr lang="en-ZA" dirty="0" smtClean="0"/>
              <a:t>ello friends</a:t>
            </a:r>
            <a:r>
              <a:rPr lang="en-US" dirty="0" smtClean="0"/>
              <a:t>–</a:t>
            </a:r>
            <a:r>
              <a:rPr lang="en-ZA" dirty="0" smtClean="0"/>
              <a:t> I’d like to wish you a warm welcome to our e-Learning festival and a special thank you to Eiffel corp for sponsoring this </a:t>
            </a:r>
            <a:r>
              <a:rPr lang="en-ZA" dirty="0"/>
              <a:t>Elluminate event.</a:t>
            </a:r>
          </a:p>
          <a:p>
            <a:pPr eaLnBrk="1" hangingPunct="1">
              <a:spcBef>
                <a:spcPct val="0"/>
              </a:spcBef>
            </a:pPr>
            <a:endParaRPr lang="en-ZA" dirty="0" smtClean="0"/>
          </a:p>
          <a:p>
            <a:pPr eaLnBrk="1" hangingPunct="1">
              <a:spcBef>
                <a:spcPct val="0"/>
              </a:spcBef>
            </a:pPr>
            <a:endParaRPr lang="en-ZA" dirty="0" smtClean="0"/>
          </a:p>
          <a:p>
            <a:pPr eaLnBrk="1" hangingPunct="1">
              <a:spcBef>
                <a:spcPct val="0"/>
              </a:spcBef>
            </a:pPr>
            <a:endParaRPr lang="en-ZA" dirty="0"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659C3C8-5DA8-45C3-A2D7-FE0FEDD1B74E}" type="slidenum">
              <a:rPr lang="en-ZA">
                <a:cs typeface="Arial" charset="0"/>
              </a:rPr>
              <a:pPr fontAlgn="base">
                <a:spcBef>
                  <a:spcPct val="0"/>
                </a:spcBef>
                <a:spcAft>
                  <a:spcPct val="0"/>
                </a:spcAft>
                <a:defRPr/>
              </a:pPr>
              <a:t>1</a:t>
            </a:fld>
            <a:endParaRPr lang="en-ZA">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Technology has certainly revolutionized the world of learning and teaching – and as with any change, there has been some degree of anxiety and apprehension.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 myriad of devices, a myriad of </a:t>
            </a:r>
            <a:r>
              <a:rPr lang="en-US" sz="1200" kern="1200" dirty="0" err="1" smtClean="0">
                <a:solidFill>
                  <a:schemeClr val="tx1"/>
                </a:solidFill>
                <a:effectLst/>
                <a:latin typeface="+mn-lt"/>
                <a:ea typeface="+mn-ea"/>
                <a:cs typeface="+mn-cs"/>
              </a:rPr>
              <a:t>programmes</a:t>
            </a:r>
            <a:r>
              <a:rPr lang="en-US" sz="1200" kern="1200" dirty="0" smtClean="0">
                <a:solidFill>
                  <a:schemeClr val="tx1"/>
                </a:solidFill>
                <a:effectLst/>
                <a:latin typeface="+mn-lt"/>
                <a:ea typeface="+mn-ea"/>
                <a:cs typeface="+mn-cs"/>
              </a:rPr>
              <a:t> and applications, an ever evolving digital world – for many of us both </a:t>
            </a:r>
            <a:r>
              <a:rPr lang="en-US" sz="1200" kern="1200" dirty="0" err="1" smtClean="0">
                <a:solidFill>
                  <a:schemeClr val="tx1"/>
                </a:solidFill>
                <a:effectLst/>
                <a:latin typeface="+mn-lt"/>
                <a:ea typeface="+mn-ea"/>
                <a:cs typeface="+mn-cs"/>
              </a:rPr>
              <a:t>exhilirating</a:t>
            </a:r>
            <a:r>
              <a:rPr lang="en-US" sz="1200" kern="1200" dirty="0" smtClean="0">
                <a:solidFill>
                  <a:schemeClr val="tx1"/>
                </a:solidFill>
                <a:effectLst/>
                <a:latin typeface="+mn-lt"/>
                <a:ea typeface="+mn-ea"/>
                <a:cs typeface="+mn-cs"/>
              </a:rPr>
              <a:t> and daunting at the very same time.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response to this we began our podcasting </a:t>
            </a:r>
            <a:r>
              <a:rPr lang="en-US" sz="1200" kern="1200" dirty="0" err="1" smtClean="0">
                <a:solidFill>
                  <a:schemeClr val="tx1"/>
                </a:solidFill>
                <a:effectLst/>
                <a:latin typeface="+mn-lt"/>
                <a:ea typeface="+mn-ea"/>
                <a:cs typeface="+mn-cs"/>
              </a:rPr>
              <a:t>programme</a:t>
            </a:r>
            <a:r>
              <a:rPr lang="en-US" sz="1200" kern="1200" dirty="0" smtClean="0">
                <a:solidFill>
                  <a:schemeClr val="tx1"/>
                </a:solidFill>
                <a:effectLst/>
                <a:latin typeface="+mn-lt"/>
                <a:ea typeface="+mn-ea"/>
                <a:cs typeface="+mn-cs"/>
              </a:rPr>
              <a:t>– Initiating sound waves at DUT, because we </a:t>
            </a:r>
            <a:r>
              <a:rPr lang="en-US" sz="1200" kern="1200" dirty="0" err="1" smtClean="0">
                <a:solidFill>
                  <a:schemeClr val="tx1"/>
                </a:solidFill>
                <a:effectLst/>
                <a:latin typeface="+mn-lt"/>
                <a:ea typeface="+mn-ea"/>
                <a:cs typeface="+mn-cs"/>
              </a:rPr>
              <a:t>realised</a:t>
            </a:r>
            <a:r>
              <a:rPr lang="en-US" sz="1200" kern="1200" dirty="0" smtClean="0">
                <a:solidFill>
                  <a:schemeClr val="tx1"/>
                </a:solidFill>
                <a:effectLst/>
                <a:latin typeface="+mn-lt"/>
                <a:ea typeface="+mn-ea"/>
                <a:cs typeface="+mn-cs"/>
              </a:rPr>
              <a:t> that to encourage the adoption of new technologies, like the iPod, academics needed to have fun and experience their usefulness in learning and teaching.  More than that, it was not so much about the device, but about the affordances and the capabilities that the device brings to the learning experience. </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10</a:t>
            </a:fld>
            <a:endParaRPr lang="en-US"/>
          </a:p>
        </p:txBody>
      </p:sp>
    </p:spTree>
    <p:extLst>
      <p:ext uri="{BB962C8B-B14F-4D97-AF65-F5344CB8AC3E}">
        <p14:creationId xmlns:p14="http://schemas.microsoft.com/office/powerpoint/2010/main" val="39145727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Inspired by Parker Palmer, who says</a:t>
            </a:r>
          </a:p>
          <a:p>
            <a:r>
              <a:rPr lang="en-US" sz="1200" kern="1200" dirty="0" smtClean="0">
                <a:solidFill>
                  <a:schemeClr val="tx1"/>
                </a:solidFill>
                <a:effectLst/>
                <a:latin typeface="+mn-lt"/>
                <a:ea typeface="+mn-ea"/>
                <a:cs typeface="+mn-cs"/>
              </a:rPr>
              <a:t>“we grow by private trial and error, to be sure – but our willingness to try and fail, as individuals is severely limited when we are not supported by a community that encourages such risks’ </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11</a:t>
            </a:fld>
            <a:endParaRPr lang="en-US"/>
          </a:p>
        </p:txBody>
      </p:sp>
    </p:spTree>
    <p:extLst>
      <p:ext uri="{BB962C8B-B14F-4D97-AF65-F5344CB8AC3E}">
        <p14:creationId xmlns:p14="http://schemas.microsoft.com/office/powerpoint/2010/main" val="13266039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established a dynamic learning community of podcasters, and together we designed a pod-space ethos:</a:t>
            </a:r>
          </a:p>
          <a:p>
            <a:pPr marL="228600" lvl="0" indent="-228600">
              <a:buFont typeface="+mj-lt"/>
              <a:buAutoNum type="alphaLcParenR"/>
            </a:pPr>
            <a:r>
              <a:rPr lang="en-US" sz="1200" kern="1200" dirty="0" smtClean="0">
                <a:solidFill>
                  <a:schemeClr val="tx1"/>
                </a:solidFill>
                <a:effectLst/>
                <a:latin typeface="+mn-lt"/>
                <a:ea typeface="+mn-ea"/>
                <a:cs typeface="+mn-cs"/>
              </a:rPr>
              <a:t>a safe space</a:t>
            </a:r>
          </a:p>
          <a:p>
            <a:pPr marL="228600" lvl="0" indent="-228600">
              <a:buFont typeface="+mj-lt"/>
              <a:buAutoNum type="alphaLcParenR"/>
            </a:pPr>
            <a:r>
              <a:rPr lang="en-US" sz="1200" kern="1200" dirty="0" smtClean="0">
                <a:solidFill>
                  <a:schemeClr val="tx1"/>
                </a:solidFill>
                <a:effectLst/>
                <a:latin typeface="+mn-lt"/>
                <a:ea typeface="+mn-ea"/>
                <a:cs typeface="+mn-cs"/>
              </a:rPr>
              <a:t>having an open, adaptive system and </a:t>
            </a:r>
          </a:p>
          <a:p>
            <a:pPr marL="228600" lvl="0" indent="-228600">
              <a:buFont typeface="+mj-lt"/>
              <a:buAutoNum type="alphaLcParenR"/>
            </a:pPr>
            <a:r>
              <a:rPr lang="en-US" sz="1200" kern="1200" dirty="0" smtClean="0">
                <a:solidFill>
                  <a:schemeClr val="tx1"/>
                </a:solidFill>
                <a:effectLst/>
                <a:latin typeface="+mn-lt"/>
                <a:ea typeface="+mn-ea"/>
                <a:cs typeface="+mn-cs"/>
              </a:rPr>
              <a:t>high levels of dialogue, interaction and collaboration</a:t>
            </a:r>
          </a:p>
          <a:p>
            <a:pPr marL="228600" lvl="0" indent="-228600">
              <a:buFont typeface="+mj-lt"/>
              <a:buAutoNum type="alphaLcParenR"/>
            </a:pPr>
            <a:r>
              <a:rPr lang="en-US" sz="1200" kern="1200" dirty="0" smtClean="0">
                <a:solidFill>
                  <a:schemeClr val="tx1"/>
                </a:solidFill>
                <a:effectLst/>
                <a:latin typeface="+mn-lt"/>
                <a:ea typeface="+mn-ea"/>
                <a:cs typeface="+mn-cs"/>
              </a:rPr>
              <a:t>with a common focus and incentive to </a:t>
            </a:r>
          </a:p>
          <a:p>
            <a:pPr marL="228600" lvl="0" indent="-228600">
              <a:buFont typeface="+mj-lt"/>
              <a:buAutoNum type="alphaLcParenR"/>
            </a:pPr>
            <a:r>
              <a:rPr lang="en-US" sz="1200" kern="1200" dirty="0" smtClean="0">
                <a:solidFill>
                  <a:schemeClr val="tx1"/>
                </a:solidFill>
                <a:effectLst/>
                <a:latin typeface="+mn-lt"/>
                <a:ea typeface="+mn-ea"/>
                <a:cs typeface="+mn-cs"/>
              </a:rPr>
              <a:t>work, learn, and enjoy together.</a:t>
            </a:r>
          </a:p>
          <a:p>
            <a:pPr marL="0" lvl="0" indent="0">
              <a:buFont typeface="+mj-lt"/>
              <a:buNone/>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Exploring </a:t>
            </a:r>
          </a:p>
          <a:p>
            <a:pPr lvl="0"/>
            <a:r>
              <a:rPr lang="en-US" sz="1200" kern="1200" dirty="0" smtClean="0">
                <a:solidFill>
                  <a:schemeClr val="tx1"/>
                </a:solidFill>
                <a:effectLst/>
                <a:latin typeface="+mn-lt"/>
                <a:ea typeface="+mn-ea"/>
                <a:cs typeface="+mn-cs"/>
              </a:rPr>
              <a:t>innovative applications of technology enhanced learning,</a:t>
            </a:r>
          </a:p>
          <a:p>
            <a:r>
              <a:rPr lang="en-US" sz="1200" kern="1200" dirty="0" smtClean="0">
                <a:solidFill>
                  <a:schemeClr val="tx1"/>
                </a:solidFill>
                <a:effectLst/>
                <a:latin typeface="+mn-lt"/>
                <a:ea typeface="+mn-ea"/>
                <a:cs typeface="+mn-cs"/>
              </a:rPr>
              <a:t>and  along with this came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Software related issues</a:t>
            </a:r>
            <a:r>
              <a:rPr lang="en-US" sz="1200"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How will data or learning materials be transferred onto and off the devices? </a:t>
            </a:r>
          </a:p>
          <a:p>
            <a:r>
              <a:rPr lang="en-US" sz="1200" b="1" kern="1200" dirty="0" smtClean="0">
                <a:solidFill>
                  <a:schemeClr val="tx1"/>
                </a:solidFill>
                <a:effectLst/>
                <a:latin typeface="+mn-lt"/>
                <a:ea typeface="+mn-ea"/>
                <a:cs typeface="+mn-cs"/>
              </a:rPr>
              <a:t>Hardware related issues: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How will media files be transferred onto and off the devices? </a:t>
            </a:r>
          </a:p>
          <a:p>
            <a:pPr lvl="0"/>
            <a:r>
              <a:rPr lang="en-US" sz="1200" b="1" kern="1200" dirty="0" smtClean="0">
                <a:solidFill>
                  <a:schemeClr val="tx1"/>
                </a:solidFill>
                <a:effectLst/>
                <a:latin typeface="+mn-lt"/>
                <a:ea typeface="+mn-ea"/>
                <a:cs typeface="+mn-cs"/>
              </a:rPr>
              <a:t>Connectivity related issues: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who pays the bill and how?</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more on this in the presentations of the podcasters!</a:t>
            </a:r>
          </a:p>
          <a:p>
            <a:endParaRPr lang="en-US" sz="1200" kern="1200" dirty="0" smtClean="0">
              <a:solidFill>
                <a:schemeClr val="tx1"/>
              </a:solidFill>
              <a:effectLst/>
              <a:latin typeface="+mn-lt"/>
              <a:ea typeface="+mn-ea"/>
              <a:cs typeface="+mn-cs"/>
            </a:endParaRPr>
          </a:p>
          <a:p>
            <a:pPr marL="0" lvl="0" indent="0">
              <a:buFont typeface="+mj-lt"/>
              <a:buNone/>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 typeface="+mj-lt"/>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12</a:t>
            </a:fld>
            <a:endParaRPr lang="en-US"/>
          </a:p>
        </p:txBody>
      </p:sp>
    </p:spTree>
    <p:extLst>
      <p:ext uri="{BB962C8B-B14F-4D97-AF65-F5344CB8AC3E}">
        <p14:creationId xmlns:p14="http://schemas.microsoft.com/office/powerpoint/2010/main" val="12411415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briefly  is the</a:t>
            </a:r>
            <a:r>
              <a:rPr lang="en-US" sz="1200" kern="1200" baseline="0" dirty="0" smtClean="0">
                <a:solidFill>
                  <a:schemeClr val="tx1"/>
                </a:solidFill>
                <a:effectLst/>
                <a:latin typeface="+mn-lt"/>
                <a:ea typeface="+mn-ea"/>
                <a:cs typeface="+mn-cs"/>
              </a:rPr>
              <a:t> structure of the podcasting </a:t>
            </a:r>
            <a:r>
              <a:rPr lang="en-US" sz="1200" kern="1200" baseline="0" dirty="0" err="1" smtClean="0">
                <a:solidFill>
                  <a:schemeClr val="tx1"/>
                </a:solidFill>
                <a:effectLst/>
                <a:latin typeface="+mn-lt"/>
                <a:ea typeface="+mn-ea"/>
                <a:cs typeface="+mn-cs"/>
              </a:rPr>
              <a:t>programme</a:t>
            </a:r>
            <a:r>
              <a:rPr lang="en-US" sz="1200" kern="1200" dirty="0" smtClean="0">
                <a:solidFill>
                  <a:schemeClr val="tx1"/>
                </a:solidFill>
                <a:effectLst/>
                <a:latin typeface="+mn-lt"/>
                <a:ea typeface="+mn-ea"/>
                <a:cs typeface="+mn-cs"/>
              </a:rPr>
              <a:t>– spanning a year  and  taking participants through the learner, designer, producer, facilitator, researcher and presenter phases.</a:t>
            </a:r>
          </a:p>
          <a:p>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13</a:t>
            </a:fld>
            <a:endParaRPr lang="en-US"/>
          </a:p>
        </p:txBody>
      </p:sp>
    </p:spTree>
    <p:extLst>
      <p:ext uri="{BB962C8B-B14F-4D97-AF65-F5344CB8AC3E}">
        <p14:creationId xmlns:p14="http://schemas.microsoft.com/office/powerpoint/2010/main" val="7493972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began with the learner phase, getting acquainted with our </a:t>
            </a:r>
            <a:r>
              <a:rPr lang="en-US" sz="1200" kern="1200" dirty="0" err="1" smtClean="0">
                <a:solidFill>
                  <a:schemeClr val="tx1"/>
                </a:solidFill>
                <a:effectLst/>
                <a:latin typeface="+mn-lt"/>
                <a:ea typeface="+mn-ea"/>
                <a:cs typeface="+mn-cs"/>
              </a:rPr>
              <a:t>ipods</a:t>
            </a:r>
            <a:r>
              <a:rPr lang="en-US" sz="1200" kern="1200" dirty="0" smtClean="0">
                <a:solidFill>
                  <a:schemeClr val="tx1"/>
                </a:solidFill>
                <a:effectLst/>
                <a:latin typeface="+mn-lt"/>
                <a:ea typeface="+mn-ea"/>
                <a:cs typeface="+mn-cs"/>
              </a:rPr>
              <a:t> and iTunes University and the all important guide to creative commons.  </a:t>
            </a:r>
          </a:p>
          <a:p>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14</a:t>
            </a:fld>
            <a:endParaRPr lang="en-US"/>
          </a:p>
        </p:txBody>
      </p:sp>
    </p:spTree>
    <p:extLst>
      <p:ext uri="{BB962C8B-B14F-4D97-AF65-F5344CB8AC3E}">
        <p14:creationId xmlns:p14="http://schemas.microsoft.com/office/powerpoint/2010/main" val="9909322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Dealing with issues of  planning, content, purpose, medium, reusability, length, style </a:t>
            </a:r>
            <a:r>
              <a:rPr lang="en-US" sz="1200" kern="1200" dirty="0" err="1" smtClean="0">
                <a:solidFill>
                  <a:schemeClr val="tx1"/>
                </a:solidFill>
                <a:effectLst/>
                <a:latin typeface="+mn-lt"/>
                <a:ea typeface="+mn-ea"/>
                <a:cs typeface="+mn-cs"/>
              </a:rPr>
              <a:t>etc</a:t>
            </a:r>
            <a:r>
              <a:rPr lang="en-US" sz="1200" kern="1200" dirty="0" smtClean="0">
                <a:solidFill>
                  <a:schemeClr val="tx1"/>
                </a:solidFill>
                <a:effectLst/>
                <a:latin typeface="+mn-lt"/>
                <a:ea typeface="+mn-ea"/>
                <a:cs typeface="+mn-cs"/>
              </a:rPr>
              <a:t> in Design.  James Clay says that podcasting</a:t>
            </a:r>
            <a:r>
              <a:rPr lang="en-US" sz="1200" kern="1200" baseline="0" dirty="0" smtClean="0">
                <a:solidFill>
                  <a:schemeClr val="tx1"/>
                </a:solidFill>
                <a:effectLst/>
                <a:latin typeface="+mn-lt"/>
                <a:ea typeface="+mn-ea"/>
                <a:cs typeface="+mn-cs"/>
              </a:rPr>
              <a:t> is all about planning and content and very little about technology and equipment, though we focus on the latter – what do you think – is this a fair statement?</a:t>
            </a:r>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15</a:t>
            </a:fld>
            <a:endParaRPr lang="en-US"/>
          </a:p>
        </p:txBody>
      </p:sp>
    </p:spTree>
    <p:extLst>
      <p:ext uri="{BB962C8B-B14F-4D97-AF65-F5344CB8AC3E}">
        <p14:creationId xmlns:p14="http://schemas.microsoft.com/office/powerpoint/2010/main" val="14750963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And finally we came to the </a:t>
            </a:r>
            <a:r>
              <a:rPr lang="en-US" sz="1200" kern="1200" dirty="0" smtClean="0">
                <a:solidFill>
                  <a:schemeClr val="tx1"/>
                </a:solidFill>
                <a:effectLst/>
                <a:latin typeface="+mn-lt"/>
                <a:ea typeface="+mn-ea"/>
                <a:cs typeface="+mn-cs"/>
              </a:rPr>
              <a:t>production phase– I’m sure</a:t>
            </a:r>
            <a:r>
              <a:rPr lang="en-US" sz="1200" kern="1200" baseline="0" dirty="0" smtClean="0">
                <a:solidFill>
                  <a:schemeClr val="tx1"/>
                </a:solidFill>
                <a:effectLst/>
                <a:latin typeface="+mn-lt"/>
                <a:ea typeface="+mn-ea"/>
                <a:cs typeface="+mn-cs"/>
              </a:rPr>
              <a:t> the podcasters will recall </a:t>
            </a:r>
            <a:r>
              <a:rPr lang="en-US" sz="1200" kern="1200" dirty="0" smtClean="0">
                <a:solidFill>
                  <a:schemeClr val="tx1"/>
                </a:solidFill>
                <a:effectLst/>
                <a:latin typeface="+mn-lt"/>
                <a:ea typeface="+mn-ea"/>
                <a:cs typeface="+mn-cs"/>
              </a:rPr>
              <a:t>our very first ‘hello world’ podcast using </a:t>
            </a:r>
            <a:r>
              <a:rPr lang="en-US" sz="1200" kern="1200" dirty="0" err="1" smtClean="0">
                <a:solidFill>
                  <a:schemeClr val="tx1"/>
                </a:solidFill>
                <a:effectLst/>
                <a:latin typeface="+mn-lt"/>
                <a:ea typeface="+mn-ea"/>
                <a:cs typeface="+mn-cs"/>
              </a:rPr>
              <a:t>garageband</a:t>
            </a:r>
            <a:r>
              <a:rPr lang="en-US" sz="1200" kern="1200" dirty="0" smtClean="0">
                <a:solidFill>
                  <a:schemeClr val="tx1"/>
                </a:solidFill>
                <a:effectLst/>
                <a:latin typeface="+mn-lt"/>
                <a:ea typeface="+mn-ea"/>
                <a:cs typeface="+mn-cs"/>
              </a:rPr>
              <a:t>.  Here’s a taste of our first hesitant steps: </a:t>
            </a:r>
          </a:p>
          <a:p>
            <a:r>
              <a:rPr lang="en-US" dirty="0" smtClean="0"/>
              <a:t> </a:t>
            </a:r>
          </a:p>
          <a:p>
            <a:r>
              <a:rPr lang="en-US" dirty="0" smtClean="0"/>
              <a:t>Mp3</a:t>
            </a:r>
            <a:r>
              <a:rPr lang="en-US" baseline="0" dirty="0" smtClean="0"/>
              <a:t> </a:t>
            </a:r>
            <a:r>
              <a:rPr lang="en-US" baseline="0" dirty="0" err="1" smtClean="0"/>
              <a:t>parivash</a:t>
            </a:r>
            <a:endParaRPr lang="en-US" baseline="0" dirty="0" smtClean="0"/>
          </a:p>
          <a:p>
            <a:endParaRPr lang="en-US" baseline="0" dirty="0" smtClean="0"/>
          </a:p>
          <a:p>
            <a:r>
              <a:rPr lang="en-US" baseline="0" dirty="0" smtClean="0"/>
              <a:t>And with a little more time and practice</a:t>
            </a:r>
          </a:p>
          <a:p>
            <a:endParaRPr lang="en-US" baseline="0" dirty="0" smtClean="0"/>
          </a:p>
          <a:p>
            <a:r>
              <a:rPr lang="en-US" baseline="0" dirty="0" smtClean="0"/>
              <a:t>Add Mp3 Ingrid</a:t>
            </a:r>
          </a:p>
          <a:p>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fld id="{3722F830-CDCF-2044-A5DA-4EF83619CC3F}" type="slidenum">
              <a:rPr lang="en-US" smtClean="0"/>
              <a:t>16</a:t>
            </a:fld>
            <a:endParaRPr lang="en-US"/>
          </a:p>
        </p:txBody>
      </p:sp>
    </p:spTree>
    <p:extLst>
      <p:ext uri="{BB962C8B-B14F-4D97-AF65-F5344CB8AC3E}">
        <p14:creationId xmlns:p14="http://schemas.microsoft.com/office/powerpoint/2010/main" val="17336359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we’ve had great fun – exploring a variety of online applications and resources– hurray</a:t>
            </a:r>
            <a:r>
              <a:rPr lang="en-US" sz="1200" kern="1200" baseline="0" dirty="0" smtClean="0">
                <a:solidFill>
                  <a:schemeClr val="tx1"/>
                </a:solidFill>
                <a:effectLst/>
                <a:latin typeface="+mn-lt"/>
                <a:ea typeface="+mn-ea"/>
                <a:cs typeface="+mn-cs"/>
              </a:rPr>
              <a:t> Web 2.0</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17</a:t>
            </a:fld>
            <a:endParaRPr lang="en-US"/>
          </a:p>
        </p:txBody>
      </p:sp>
    </p:spTree>
    <p:extLst>
      <p:ext uri="{BB962C8B-B14F-4D97-AF65-F5344CB8AC3E}">
        <p14:creationId xmlns:p14="http://schemas.microsoft.com/office/powerpoint/2010/main" val="6269056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sharing our experiences using  a social networking site, moving from </a:t>
            </a:r>
            <a:r>
              <a:rPr lang="en-US" sz="1200" kern="1200" dirty="0" err="1" smtClean="0">
                <a:solidFill>
                  <a:schemeClr val="tx1"/>
                </a:solidFill>
                <a:effectLst/>
                <a:latin typeface="+mn-lt"/>
                <a:ea typeface="+mn-ea"/>
                <a:cs typeface="+mn-cs"/>
              </a:rPr>
              <a:t>Ning</a:t>
            </a:r>
            <a:r>
              <a:rPr lang="en-US" sz="1200" kern="1200" dirty="0" smtClean="0">
                <a:solidFill>
                  <a:schemeClr val="tx1"/>
                </a:solidFill>
                <a:effectLst/>
                <a:latin typeface="+mn-lt"/>
                <a:ea typeface="+mn-ea"/>
                <a:cs typeface="+mn-cs"/>
              </a:rPr>
              <a:t> to</a:t>
            </a:r>
          </a:p>
          <a:p>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18</a:t>
            </a:fld>
            <a:endParaRPr lang="en-US"/>
          </a:p>
        </p:txBody>
      </p:sp>
    </p:spTree>
    <p:extLst>
      <p:ext uri="{BB962C8B-B14F-4D97-AF65-F5344CB8AC3E}">
        <p14:creationId xmlns:p14="http://schemas.microsoft.com/office/powerpoint/2010/main" val="38888844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smtClean="0">
                <a:solidFill>
                  <a:schemeClr val="tx1"/>
                </a:solidFill>
                <a:effectLst/>
                <a:latin typeface="+mn-lt"/>
                <a:ea typeface="+mn-ea"/>
                <a:cs typeface="+mn-cs"/>
              </a:rPr>
              <a:t>Wikispaces</a:t>
            </a:r>
            <a:r>
              <a:rPr lang="en-US" dirty="0" smtClean="0">
                <a:effectLst/>
              </a:rPr>
              <a:t>  - more recently! </a:t>
            </a:r>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19</a:t>
            </a:fld>
            <a:endParaRPr lang="en-US"/>
          </a:p>
        </p:txBody>
      </p:sp>
    </p:spTree>
    <p:extLst>
      <p:ext uri="{BB962C8B-B14F-4D97-AF65-F5344CB8AC3E}">
        <p14:creationId xmlns:p14="http://schemas.microsoft.com/office/powerpoint/2010/main" val="3913457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 </a:t>
            </a:r>
            <a:r>
              <a:rPr lang="en-US" dirty="0"/>
              <a:t>Gita Mistri – Welcoming you to the Podcasting Showcase!  Celebrating the DUT podcasters! </a:t>
            </a:r>
          </a:p>
          <a:p>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2</a:t>
            </a:fld>
            <a:endParaRPr lang="en-US"/>
          </a:p>
        </p:txBody>
      </p:sp>
    </p:spTree>
    <p:extLst>
      <p:ext uri="{BB962C8B-B14F-4D97-AF65-F5344CB8AC3E}">
        <p14:creationId xmlns:p14="http://schemas.microsoft.com/office/powerpoint/2010/main" val="38240871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podcasting </a:t>
            </a:r>
            <a:r>
              <a:rPr lang="en-US" baseline="0" dirty="0" err="1" smtClean="0"/>
              <a:t>programme</a:t>
            </a:r>
            <a:r>
              <a:rPr lang="en-US" baseline="0" dirty="0" smtClean="0"/>
              <a:t> has been an adventure – initiating new sound waves at DUT.  Recently the Vice Chancellor enquired about how the faculty are </a:t>
            </a:r>
            <a:r>
              <a:rPr lang="en-US" sz="1200" kern="1200" dirty="0" smtClean="0">
                <a:solidFill>
                  <a:schemeClr val="tx1"/>
                </a:solidFill>
                <a:effectLst/>
                <a:latin typeface="+mn-lt"/>
                <a:ea typeface="+mn-ea"/>
                <a:cs typeface="+mn-cs"/>
              </a:rPr>
              <a:t>integrating technology into the curriculum to enhance learning?</a:t>
            </a:r>
            <a:r>
              <a:rPr lang="en-US" dirty="0" smtClean="0">
                <a:effectLst/>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that question</a:t>
            </a:r>
            <a:r>
              <a:rPr lang="en-US" sz="1200" kern="1200" baseline="0" dirty="0" smtClean="0">
                <a:solidFill>
                  <a:schemeClr val="tx1"/>
                </a:solidFill>
                <a:effectLst/>
                <a:latin typeface="+mn-lt"/>
                <a:ea typeface="+mn-ea"/>
                <a:cs typeface="+mn-cs"/>
              </a:rPr>
              <a:t> will be answered by the presentations of the podcasters today.</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20</a:t>
            </a:fld>
            <a:endParaRPr lang="en-US"/>
          </a:p>
        </p:txBody>
      </p:sp>
    </p:spTree>
    <p:extLst>
      <p:ext uri="{BB962C8B-B14F-4D97-AF65-F5344CB8AC3E}">
        <p14:creationId xmlns:p14="http://schemas.microsoft.com/office/powerpoint/2010/main" val="18295492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21</a:t>
            </a:fld>
            <a:endParaRPr lang="en-US"/>
          </a:p>
        </p:txBody>
      </p:sp>
    </p:spTree>
    <p:extLst>
      <p:ext uri="{BB962C8B-B14F-4D97-AF65-F5344CB8AC3E}">
        <p14:creationId xmlns:p14="http://schemas.microsoft.com/office/powerpoint/2010/main" val="17473329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Now, I’ll hand the </a:t>
            </a:r>
            <a:r>
              <a:rPr lang="en-US" sz="1200" kern="1200" dirty="0" err="1" smtClean="0">
                <a:solidFill>
                  <a:schemeClr val="tx1"/>
                </a:solidFill>
                <a:effectLst/>
                <a:latin typeface="+mn-lt"/>
                <a:ea typeface="+mn-ea"/>
                <a:cs typeface="+mn-cs"/>
              </a:rPr>
              <a:t>mic</a:t>
            </a:r>
            <a:r>
              <a:rPr lang="en-US" sz="1200" kern="1200" dirty="0" smtClean="0">
                <a:solidFill>
                  <a:schemeClr val="tx1"/>
                </a:solidFill>
                <a:effectLst/>
                <a:latin typeface="+mn-lt"/>
                <a:ea typeface="+mn-ea"/>
                <a:cs typeface="+mn-cs"/>
              </a:rPr>
              <a:t> over to Prof. </a:t>
            </a:r>
            <a:r>
              <a:rPr lang="en-US" sz="1200" kern="1200" dirty="0" err="1" smtClean="0">
                <a:solidFill>
                  <a:schemeClr val="tx1"/>
                </a:solidFill>
                <a:effectLst/>
                <a:latin typeface="+mn-lt"/>
                <a:ea typeface="+mn-ea"/>
                <a:cs typeface="+mn-cs"/>
              </a:rPr>
              <a:t>Ngambi</a:t>
            </a:r>
            <a:r>
              <a:rPr lang="en-US" sz="1200" kern="1200" dirty="0" smtClean="0">
                <a:solidFill>
                  <a:schemeClr val="tx1"/>
                </a:solidFill>
                <a:effectLst/>
                <a:latin typeface="+mn-lt"/>
                <a:ea typeface="+mn-ea"/>
                <a:cs typeface="+mn-cs"/>
              </a:rPr>
              <a:t>.  As I mentioned </a:t>
            </a:r>
            <a:r>
              <a:rPr lang="en-US" sz="1200" kern="1200" dirty="0" err="1" smtClean="0">
                <a:solidFill>
                  <a:schemeClr val="tx1"/>
                </a:solidFill>
                <a:effectLst/>
                <a:latin typeface="+mn-lt"/>
                <a:ea typeface="+mn-ea"/>
                <a:cs typeface="+mn-cs"/>
              </a:rPr>
              <a:t>earlier,Prof</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Ngambi</a:t>
            </a:r>
            <a:r>
              <a:rPr lang="en-US" sz="1200" kern="1200" dirty="0" smtClean="0">
                <a:solidFill>
                  <a:schemeClr val="tx1"/>
                </a:solidFill>
                <a:effectLst/>
                <a:latin typeface="+mn-lt"/>
                <a:ea typeface="+mn-ea"/>
                <a:cs typeface="+mn-cs"/>
              </a:rPr>
              <a:t> has a PhD in Information Systems and will be speaking to us on The design of podcasts for effective educational use in Higher Education.</a:t>
            </a:r>
          </a:p>
          <a:p>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22</a:t>
            </a:fld>
            <a:endParaRPr lang="en-US"/>
          </a:p>
        </p:txBody>
      </p:sp>
    </p:spTree>
    <p:extLst>
      <p:ext uri="{BB962C8B-B14F-4D97-AF65-F5344CB8AC3E}">
        <p14:creationId xmlns:p14="http://schemas.microsoft.com/office/powerpoint/2010/main" val="2115296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to everyone for testing your audio setup and- for now let’s get familiar with </a:t>
            </a:r>
            <a:r>
              <a:rPr lang="en-US" dirty="0" err="1" smtClean="0"/>
              <a:t>Elluminate</a:t>
            </a:r>
            <a:r>
              <a:rPr lang="en-US" dirty="0" smtClean="0"/>
              <a:t> live. Allow me a few minutes to introduce you to the tools that makes this an amazing interactive and collaborative environment.</a:t>
            </a:r>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3</a:t>
            </a:fld>
            <a:endParaRPr lang="en-US"/>
          </a:p>
        </p:txBody>
      </p:sp>
    </p:spTree>
    <p:extLst>
      <p:ext uri="{BB962C8B-B14F-4D97-AF65-F5344CB8AC3E}">
        <p14:creationId xmlns:p14="http://schemas.microsoft.com/office/powerpoint/2010/main" val="4263690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below the participant list on the left of your screen, you will see the</a:t>
            </a:r>
            <a:r>
              <a:rPr lang="en-US" baseline="0" dirty="0" smtClean="0"/>
              <a:t> palm of a hand which you can use as if raising your hand for the moderator to see that you would like to say something.  Next to the palm, are four emoticons – please feel free to use these to indicate your feelings.  To the right of this you will see a door with a green arrow which you can use to tell us when you’ve stepped out of the webinar space for a bit and click it once more to indicate that you are back.  Below that </a:t>
            </a:r>
            <a:r>
              <a:rPr lang="en-US" dirty="0" smtClean="0"/>
              <a:t>you will see the chat window, with the message text box for</a:t>
            </a:r>
            <a:r>
              <a:rPr lang="en-US" baseline="0" dirty="0" smtClean="0"/>
              <a:t> you to type in and send a message to the room or a particular participant.</a:t>
            </a:r>
          </a:p>
          <a:p>
            <a:endParaRPr lang="en-US" dirty="0"/>
          </a:p>
          <a:p>
            <a:r>
              <a:rPr lang="en-US" dirty="0" smtClean="0"/>
              <a:t>On the right of the slide you will see a range of whiteboard tools for you to explore- let’s have some fun </a:t>
            </a:r>
            <a:r>
              <a:rPr lang="en-US" dirty="0" smtClean="0">
                <a:sym typeface="Wingdings"/>
              </a:rPr>
              <a:t></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4</a:t>
            </a:fld>
            <a:endParaRPr lang="en-US"/>
          </a:p>
        </p:txBody>
      </p:sp>
    </p:spTree>
    <p:extLst>
      <p:ext uri="{BB962C8B-B14F-4D97-AF65-F5344CB8AC3E}">
        <p14:creationId xmlns:p14="http://schemas.microsoft.com/office/powerpoint/2010/main" val="1303724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our </a:t>
            </a:r>
            <a:r>
              <a:rPr lang="en-US" dirty="0" err="1" smtClean="0"/>
              <a:t>programme</a:t>
            </a:r>
            <a:r>
              <a:rPr lang="en-US" dirty="0" smtClean="0"/>
              <a:t> for today, we have a special guest, </a:t>
            </a:r>
            <a:r>
              <a:rPr lang="en-US" dirty="0" err="1" smtClean="0"/>
              <a:t>Dr</a:t>
            </a:r>
            <a:r>
              <a:rPr lang="en-US" dirty="0" smtClean="0"/>
              <a:t> </a:t>
            </a:r>
            <a:r>
              <a:rPr lang="en-US" dirty="0" err="1" smtClean="0"/>
              <a:t>Ng’ambi</a:t>
            </a:r>
            <a:r>
              <a:rPr lang="en-US" dirty="0" smtClean="0"/>
              <a:t> – from the university of cape town.  It gives me great pleasure to invite Dr. </a:t>
            </a:r>
            <a:r>
              <a:rPr lang="en-US" dirty="0" err="1" smtClean="0"/>
              <a:t>Ngambi</a:t>
            </a:r>
            <a:r>
              <a:rPr lang="en-US" dirty="0" smtClean="0"/>
              <a:t> who</a:t>
            </a:r>
          </a:p>
          <a:p>
            <a:r>
              <a:rPr lang="en-US" dirty="0" smtClean="0"/>
              <a:t>has </a:t>
            </a:r>
            <a:r>
              <a:rPr lang="en-US" dirty="0"/>
              <a:t>a PhD in Information Systems and will be addressing us on </a:t>
            </a:r>
            <a:r>
              <a:rPr lang="en-US" b="1" dirty="0"/>
              <a:t>The design of podcasts for effective educational use in Higher Education</a:t>
            </a:r>
            <a:r>
              <a:rPr lang="en-US" dirty="0"/>
              <a:t>, and thereafter we will hand the microphone over to the  Podcasters to share with you the new sound waves at DUT. </a:t>
            </a:r>
            <a:endParaRPr lang="en-US" dirty="0" smtClean="0"/>
          </a:p>
          <a:p>
            <a:endParaRPr lang="en-US" dirty="0"/>
          </a:p>
          <a:p>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5</a:t>
            </a:fld>
            <a:endParaRPr lang="en-US"/>
          </a:p>
        </p:txBody>
      </p:sp>
    </p:spTree>
    <p:extLst>
      <p:ext uri="{BB962C8B-B14F-4D97-AF65-F5344CB8AC3E}">
        <p14:creationId xmlns:p14="http://schemas.microsoft.com/office/powerpoint/2010/main" val="2414997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 going to start</a:t>
            </a:r>
            <a:r>
              <a:rPr lang="en-US" baseline="0" dirty="0" smtClean="0"/>
              <a:t> with a short </a:t>
            </a:r>
            <a:r>
              <a:rPr lang="en-US" baseline="0" dirty="0" err="1" smtClean="0"/>
              <a:t>youtube</a:t>
            </a:r>
            <a:r>
              <a:rPr lang="en-US" baseline="0" dirty="0" smtClean="0"/>
              <a:t> video titled ‘podcasting in plain </a:t>
            </a:r>
            <a:r>
              <a:rPr lang="en-US" baseline="0" dirty="0" err="1" smtClean="0"/>
              <a:t>english</a:t>
            </a:r>
            <a:r>
              <a:rPr lang="en-US" baseline="0" dirty="0" smtClean="0"/>
              <a:t>’  for those of us still new to podcasting.-</a:t>
            </a:r>
            <a:r>
              <a:rPr lang="en-US" sz="1200" kern="1200" dirty="0" smtClean="0">
                <a:solidFill>
                  <a:schemeClr val="tx1"/>
                </a:solidFill>
                <a:effectLst/>
                <a:latin typeface="+mn-lt"/>
                <a:ea typeface="+mn-ea"/>
                <a:cs typeface="+mn-cs"/>
              </a:rPr>
              <a:t>it is in mp4 format so I hope most of us will be able to view it.</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6</a:t>
            </a:fld>
            <a:endParaRPr lang="en-US"/>
          </a:p>
        </p:txBody>
      </p:sp>
    </p:spTree>
    <p:extLst>
      <p:ext uri="{BB962C8B-B14F-4D97-AF65-F5344CB8AC3E}">
        <p14:creationId xmlns:p14="http://schemas.microsoft.com/office/powerpoint/2010/main" val="24142632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Technology has enabled a new form of connectedness – here we are with </a:t>
            </a:r>
            <a:r>
              <a:rPr lang="en-US" sz="1200" kern="1200" dirty="0" err="1" smtClean="0">
                <a:solidFill>
                  <a:schemeClr val="tx1"/>
                </a:solidFill>
                <a:effectLst/>
                <a:latin typeface="+mn-lt"/>
                <a:ea typeface="+mn-ea"/>
                <a:cs typeface="+mn-cs"/>
              </a:rPr>
              <a:t>Elluminate</a:t>
            </a:r>
            <a:r>
              <a:rPr lang="en-US" sz="1200" kern="1200" dirty="0" smtClean="0">
                <a:solidFill>
                  <a:schemeClr val="tx1"/>
                </a:solidFill>
                <a:effectLst/>
                <a:latin typeface="+mn-lt"/>
                <a:ea typeface="+mn-ea"/>
                <a:cs typeface="+mn-cs"/>
              </a:rPr>
              <a:t> live – exploring the possibilities of pedagogic connectedness using podcasting!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Shawn Wheeler, an academic from the University of Plymouth says</a:t>
            </a:r>
          </a:p>
          <a:p>
            <a:r>
              <a:rPr lang="en-US" sz="1200" b="1" kern="1200" dirty="0" smtClean="0">
                <a:solidFill>
                  <a:schemeClr val="tx1"/>
                </a:solidFill>
                <a:effectLst/>
                <a:latin typeface="+mn-lt"/>
                <a:ea typeface="+mn-ea"/>
                <a:cs typeface="+mn-cs"/>
              </a:rPr>
              <a:t>Multimedia brought the world into the classroom,</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Smart technologies will take the classroom to the world.</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Indeed, mobile learning and cloud computing has brought to the</a:t>
            </a:r>
            <a:r>
              <a:rPr lang="en-US" sz="1200" kern="1200" baseline="0" dirty="0" smtClean="0">
                <a:solidFill>
                  <a:schemeClr val="tx1"/>
                </a:solidFill>
                <a:effectLst/>
                <a:latin typeface="+mn-lt"/>
                <a:ea typeface="+mn-ea"/>
                <a:cs typeface="+mn-cs"/>
              </a:rPr>
              <a:t> developed world</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Connectivity</a:t>
            </a:r>
            <a:r>
              <a:rPr lang="en-US" sz="1200" kern="1200" dirty="0" smtClean="0">
                <a:solidFill>
                  <a:schemeClr val="tx1"/>
                </a:solidFill>
                <a:effectLst/>
                <a:latin typeface="+mn-lt"/>
                <a:ea typeface="+mn-ea"/>
                <a:cs typeface="+mn-cs"/>
              </a:rPr>
              <a:t> – access to information is available on a global scale.</a:t>
            </a:r>
          </a:p>
          <a:p>
            <a:pPr lvl="0"/>
            <a:r>
              <a:rPr lang="en-US" sz="1200" b="1" kern="1200" dirty="0" smtClean="0">
                <a:solidFill>
                  <a:schemeClr val="tx1"/>
                </a:solidFill>
                <a:effectLst/>
                <a:latin typeface="+mn-lt"/>
                <a:ea typeface="+mn-ea"/>
                <a:cs typeface="+mn-cs"/>
              </a:rPr>
              <a:t>Flexibility </a:t>
            </a:r>
            <a:r>
              <a:rPr lang="en-US" sz="1200" kern="1200" dirty="0" smtClean="0">
                <a:solidFill>
                  <a:schemeClr val="tx1"/>
                </a:solidFill>
                <a:effectLst/>
                <a:latin typeface="+mn-lt"/>
                <a:ea typeface="+mn-ea"/>
                <a:cs typeface="+mn-cs"/>
              </a:rPr>
              <a:t>    – learning can take place - any time, any place.</a:t>
            </a:r>
          </a:p>
          <a:p>
            <a:pPr lvl="0"/>
            <a:r>
              <a:rPr lang="en-US" sz="1200" b="1" kern="1200" dirty="0" smtClean="0">
                <a:solidFill>
                  <a:schemeClr val="tx1"/>
                </a:solidFill>
                <a:effectLst/>
                <a:latin typeface="+mn-lt"/>
                <a:ea typeface="+mn-ea"/>
                <a:cs typeface="+mn-cs"/>
              </a:rPr>
              <a:t>Interactivity</a:t>
            </a:r>
            <a:r>
              <a:rPr lang="en-US" sz="1200" kern="1200" dirty="0" smtClean="0">
                <a:solidFill>
                  <a:schemeClr val="tx1"/>
                </a:solidFill>
                <a:effectLst/>
                <a:latin typeface="+mn-lt"/>
                <a:ea typeface="+mn-ea"/>
                <a:cs typeface="+mn-cs"/>
              </a:rPr>
              <a:t> – assessment of learning can be immediate and  autonomous.</a:t>
            </a:r>
          </a:p>
          <a:p>
            <a:pPr lvl="0"/>
            <a:r>
              <a:rPr lang="en-US" sz="1200" b="1" kern="1200" dirty="0" smtClean="0">
                <a:solidFill>
                  <a:schemeClr val="tx1"/>
                </a:solidFill>
                <a:effectLst/>
                <a:latin typeface="+mn-lt"/>
                <a:ea typeface="+mn-ea"/>
                <a:cs typeface="+mn-cs"/>
              </a:rPr>
              <a:t>Collaboration</a:t>
            </a:r>
            <a:r>
              <a:rPr lang="en-US" sz="1200" kern="1200" dirty="0" smtClean="0">
                <a:solidFill>
                  <a:schemeClr val="tx1"/>
                </a:solidFill>
                <a:effectLst/>
                <a:latin typeface="+mn-lt"/>
                <a:ea typeface="+mn-ea"/>
                <a:cs typeface="+mn-cs"/>
              </a:rPr>
              <a:t> – use of discussion tools can support collaborative learning beyond the classroom.</a:t>
            </a:r>
          </a:p>
          <a:p>
            <a:pPr lvl="0"/>
            <a:r>
              <a:rPr lang="en-US" sz="1200" b="1" kern="1200" dirty="0" smtClean="0">
                <a:solidFill>
                  <a:schemeClr val="tx1"/>
                </a:solidFill>
                <a:effectLst/>
                <a:latin typeface="+mn-lt"/>
                <a:ea typeface="+mn-ea"/>
                <a:cs typeface="+mn-cs"/>
              </a:rPr>
              <a:t>Extended opportunities</a:t>
            </a:r>
            <a:r>
              <a:rPr lang="en-US" sz="1200" kern="1200" dirty="0" smtClean="0">
                <a:solidFill>
                  <a:schemeClr val="tx1"/>
                </a:solidFill>
                <a:effectLst/>
                <a:latin typeface="+mn-lt"/>
                <a:ea typeface="+mn-ea"/>
                <a:cs typeface="+mn-cs"/>
              </a:rPr>
              <a:t> – e-content can reinforce and extend classroom-based learning.</a:t>
            </a:r>
          </a:p>
          <a:p>
            <a:pPr lvl="0"/>
            <a:r>
              <a:rPr lang="en-US" sz="1200" b="1" kern="1200" dirty="0" smtClean="0">
                <a:solidFill>
                  <a:schemeClr val="tx1"/>
                </a:solidFill>
                <a:effectLst/>
                <a:latin typeface="+mn-lt"/>
                <a:ea typeface="+mn-ea"/>
                <a:cs typeface="+mn-cs"/>
              </a:rPr>
              <a:t>Motivation</a:t>
            </a:r>
            <a:r>
              <a:rPr lang="en-US" sz="1200" kern="1200" dirty="0" smtClean="0">
                <a:solidFill>
                  <a:schemeClr val="tx1"/>
                </a:solidFill>
                <a:effectLst/>
                <a:latin typeface="+mn-lt"/>
                <a:ea typeface="+mn-ea"/>
                <a:cs typeface="+mn-cs"/>
              </a:rPr>
              <a:t> – multimedia resources can make learning fun.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Cloud computing offers learners a wide variety of web 2.0 tools they can use to learn, create, collaborate, and share their work with others.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For us </a:t>
            </a:r>
            <a:r>
              <a:rPr lang="en-US" sz="1200" kern="1200" baseline="0" dirty="0" smtClean="0">
                <a:solidFill>
                  <a:schemeClr val="tx1"/>
                </a:solidFill>
                <a:effectLst/>
                <a:latin typeface="+mn-lt"/>
                <a:ea typeface="+mn-ea"/>
                <a:cs typeface="+mn-cs"/>
              </a:rPr>
              <a:t> as a institute of higher education in a developing country  it brings promise of the affordances I mentioned earlier, and a whole array of research questions – as the DUT podcasters have discovered!</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7</a:t>
            </a:fld>
            <a:endParaRPr lang="en-US"/>
          </a:p>
        </p:txBody>
      </p:sp>
    </p:spTree>
    <p:extLst>
      <p:ext uri="{BB962C8B-B14F-4D97-AF65-F5344CB8AC3E}">
        <p14:creationId xmlns:p14="http://schemas.microsoft.com/office/powerpoint/2010/main" val="25865972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Now I’d really appreciate some feedback from you.  Let’s have a look at the next two</a:t>
            </a:r>
            <a:r>
              <a:rPr lang="en-US" baseline="0" dirty="0" smtClean="0"/>
              <a:t> slides (courtesy of </a:t>
            </a:r>
            <a:r>
              <a:rPr lang="en-US" sz="1200" kern="1200" dirty="0" smtClean="0">
                <a:solidFill>
                  <a:schemeClr val="tx1"/>
                </a:solidFill>
                <a:effectLst/>
                <a:latin typeface="+mn-lt"/>
                <a:ea typeface="+mn-ea"/>
                <a:cs typeface="+mn-cs"/>
              </a:rPr>
              <a:t>Andy </a:t>
            </a:r>
            <a:r>
              <a:rPr lang="en-US" sz="1200" kern="1200" dirty="0" err="1" smtClean="0">
                <a:solidFill>
                  <a:schemeClr val="tx1"/>
                </a:solidFill>
                <a:effectLst/>
                <a:latin typeface="+mn-lt"/>
                <a:ea typeface="+mn-ea"/>
                <a:cs typeface="+mn-cs"/>
              </a:rPr>
              <a:t>Ramsden</a:t>
            </a:r>
            <a:r>
              <a:rPr lang="en-US" sz="1200" kern="1200" dirty="0" smtClean="0">
                <a:solidFill>
                  <a:schemeClr val="tx1"/>
                </a:solidFill>
                <a:effectLst/>
                <a:latin typeface="+mn-lt"/>
                <a:ea typeface="+mn-ea"/>
                <a:cs typeface="+mn-cs"/>
              </a:rPr>
              <a:t> and Lindsay Jordan from University of Bath)- for the first slide, perhaps we could</a:t>
            </a:r>
            <a:r>
              <a:rPr lang="en-US" sz="1200" kern="1200" baseline="0" dirty="0" smtClean="0">
                <a:solidFill>
                  <a:schemeClr val="tx1"/>
                </a:solidFill>
                <a:effectLst/>
                <a:latin typeface="+mn-lt"/>
                <a:ea typeface="+mn-ea"/>
                <a:cs typeface="+mn-cs"/>
              </a:rPr>
              <a:t> draw parallels or highlight the differences between our expectations and concerns with podcasting to theirs.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Please click the raised hand icon, and I’ll hand the microphone over to you.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Are you concerned that the student attendance in your class will drop if you start podcasting?</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How would students ask for clarification?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What type of benefit will our students derive from podcasting?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What do you think the length of a podcast should be?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8</a:t>
            </a:fld>
            <a:endParaRPr lang="en-US"/>
          </a:p>
        </p:txBody>
      </p:sp>
    </p:spTree>
    <p:extLst>
      <p:ext uri="{BB962C8B-B14F-4D97-AF65-F5344CB8AC3E}">
        <p14:creationId xmlns:p14="http://schemas.microsoft.com/office/powerpoint/2010/main" val="1293177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second slide presents interesting ways in which podcasting can be used as a supplementary resource.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I’m going to stop here to take a sip of water, and ask you to comment</a:t>
            </a:r>
            <a:r>
              <a:rPr lang="en-US" sz="1200" kern="1200" baseline="0" dirty="0" smtClean="0">
                <a:solidFill>
                  <a:schemeClr val="tx1"/>
                </a:solidFill>
                <a:effectLst/>
                <a:latin typeface="+mn-lt"/>
                <a:ea typeface="+mn-ea"/>
                <a:cs typeface="+mn-cs"/>
              </a:rPr>
              <a:t> or </a:t>
            </a:r>
            <a:r>
              <a:rPr lang="en-US" sz="1200" kern="1200" dirty="0" smtClean="0">
                <a:solidFill>
                  <a:schemeClr val="tx1"/>
                </a:solidFill>
                <a:effectLst/>
                <a:latin typeface="+mn-lt"/>
                <a:ea typeface="+mn-ea"/>
                <a:cs typeface="+mn-cs"/>
              </a:rPr>
              <a:t>share with us some of your experiences with podcasting or raise some questions.  Okay</a:t>
            </a:r>
            <a:r>
              <a:rPr lang="en-US" sz="1200" kern="1200" baseline="0" dirty="0" smtClean="0">
                <a:solidFill>
                  <a:schemeClr val="tx1"/>
                </a:solidFill>
                <a:effectLst/>
                <a:latin typeface="+mn-lt"/>
                <a:ea typeface="+mn-ea"/>
                <a:cs typeface="+mn-cs"/>
              </a:rPr>
              <a:t> – let’s chat……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How will podcasting help those students to whom </a:t>
            </a:r>
            <a:r>
              <a:rPr lang="en-US" sz="1200" kern="1200" baseline="0" dirty="0" err="1" smtClean="0">
                <a:solidFill>
                  <a:schemeClr val="tx1"/>
                </a:solidFill>
                <a:effectLst/>
                <a:latin typeface="+mn-lt"/>
                <a:ea typeface="+mn-ea"/>
                <a:cs typeface="+mn-cs"/>
              </a:rPr>
              <a:t>english</a:t>
            </a:r>
            <a:r>
              <a:rPr lang="en-US" sz="1200" kern="1200" baseline="0" dirty="0" smtClean="0">
                <a:solidFill>
                  <a:schemeClr val="tx1"/>
                </a:solidFill>
                <a:effectLst/>
                <a:latin typeface="+mn-lt"/>
                <a:ea typeface="+mn-ea"/>
                <a:cs typeface="+mn-cs"/>
              </a:rPr>
              <a:t> is a 2</a:t>
            </a:r>
            <a:r>
              <a:rPr lang="en-US" sz="1200" kern="1200" baseline="30000" dirty="0" smtClean="0">
                <a:solidFill>
                  <a:schemeClr val="tx1"/>
                </a:solidFill>
                <a:effectLst/>
                <a:latin typeface="+mn-lt"/>
                <a:ea typeface="+mn-ea"/>
                <a:cs typeface="+mn-cs"/>
              </a:rPr>
              <a:t>nd</a:t>
            </a:r>
            <a:r>
              <a:rPr lang="en-US" sz="1200" kern="1200" baseline="0" dirty="0" smtClean="0">
                <a:solidFill>
                  <a:schemeClr val="tx1"/>
                </a:solidFill>
                <a:effectLst/>
                <a:latin typeface="+mn-lt"/>
                <a:ea typeface="+mn-ea"/>
                <a:cs typeface="+mn-cs"/>
              </a:rPr>
              <a:t> or even 3</a:t>
            </a:r>
            <a:r>
              <a:rPr lang="en-US" sz="1200" kern="1200" baseline="30000" dirty="0" smtClean="0">
                <a:solidFill>
                  <a:schemeClr val="tx1"/>
                </a:solidFill>
                <a:effectLst/>
                <a:latin typeface="+mn-lt"/>
                <a:ea typeface="+mn-ea"/>
                <a:cs typeface="+mn-cs"/>
              </a:rPr>
              <a:t>rd</a:t>
            </a:r>
            <a:r>
              <a:rPr lang="en-US" sz="1200" kern="1200" baseline="0" dirty="0" smtClean="0">
                <a:solidFill>
                  <a:schemeClr val="tx1"/>
                </a:solidFill>
                <a:effectLst/>
                <a:latin typeface="+mn-lt"/>
                <a:ea typeface="+mn-ea"/>
                <a:cs typeface="+mn-cs"/>
              </a:rPr>
              <a:t> language?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722F830-CDCF-2044-A5DA-4EF83619CC3F}" type="slidenum">
              <a:rPr lang="en-US" smtClean="0"/>
              <a:t>9</a:t>
            </a:fld>
            <a:endParaRPr lang="en-US"/>
          </a:p>
        </p:txBody>
      </p:sp>
    </p:spTree>
    <p:extLst>
      <p:ext uri="{BB962C8B-B14F-4D97-AF65-F5344CB8AC3E}">
        <p14:creationId xmlns:p14="http://schemas.microsoft.com/office/powerpoint/2010/main" val="6198828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8B9BC38-F3B8-8746-9A8F-6BF1257C0BB1}" type="datetimeFigureOut">
              <a:rPr lang="en-US" smtClean="0"/>
              <a:t>2010/11/17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F3C788-6410-6244-B98E-DEDB9560F7E5}" type="slidenum">
              <a:rPr lang="en-US" smtClean="0"/>
              <a:t>‹#›</a:t>
            </a:fld>
            <a:endParaRPr lang="en-US"/>
          </a:p>
        </p:txBody>
      </p:sp>
    </p:spTree>
    <p:extLst>
      <p:ext uri="{BB962C8B-B14F-4D97-AF65-F5344CB8AC3E}">
        <p14:creationId xmlns:p14="http://schemas.microsoft.com/office/powerpoint/2010/main" val="588922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B9BC38-F3B8-8746-9A8F-6BF1257C0BB1}" type="datetimeFigureOut">
              <a:rPr lang="en-US" smtClean="0"/>
              <a:t>2010/11/17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F3C788-6410-6244-B98E-DEDB9560F7E5}" type="slidenum">
              <a:rPr lang="en-US" smtClean="0"/>
              <a:t>‹#›</a:t>
            </a:fld>
            <a:endParaRPr lang="en-US"/>
          </a:p>
        </p:txBody>
      </p:sp>
    </p:spTree>
    <p:extLst>
      <p:ext uri="{BB962C8B-B14F-4D97-AF65-F5344CB8AC3E}">
        <p14:creationId xmlns:p14="http://schemas.microsoft.com/office/powerpoint/2010/main" val="1196807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B9BC38-F3B8-8746-9A8F-6BF1257C0BB1}" type="datetimeFigureOut">
              <a:rPr lang="en-US" smtClean="0"/>
              <a:t>2010/11/17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F3C788-6410-6244-B98E-DEDB9560F7E5}" type="slidenum">
              <a:rPr lang="en-US" smtClean="0"/>
              <a:t>‹#›</a:t>
            </a:fld>
            <a:endParaRPr lang="en-US"/>
          </a:p>
        </p:txBody>
      </p:sp>
    </p:spTree>
    <p:extLst>
      <p:ext uri="{BB962C8B-B14F-4D97-AF65-F5344CB8AC3E}">
        <p14:creationId xmlns:p14="http://schemas.microsoft.com/office/powerpoint/2010/main" val="3185396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B9BC38-F3B8-8746-9A8F-6BF1257C0BB1}" type="datetimeFigureOut">
              <a:rPr lang="en-US" smtClean="0"/>
              <a:t>2010/11/17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F3C788-6410-6244-B98E-DEDB9560F7E5}" type="slidenum">
              <a:rPr lang="en-US" smtClean="0"/>
              <a:t>‹#›</a:t>
            </a:fld>
            <a:endParaRPr lang="en-US"/>
          </a:p>
        </p:txBody>
      </p:sp>
    </p:spTree>
    <p:extLst>
      <p:ext uri="{BB962C8B-B14F-4D97-AF65-F5344CB8AC3E}">
        <p14:creationId xmlns:p14="http://schemas.microsoft.com/office/powerpoint/2010/main" val="3794039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B9BC38-F3B8-8746-9A8F-6BF1257C0BB1}" type="datetimeFigureOut">
              <a:rPr lang="en-US" smtClean="0"/>
              <a:t>2010/11/17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F3C788-6410-6244-B98E-DEDB9560F7E5}" type="slidenum">
              <a:rPr lang="en-US" smtClean="0"/>
              <a:t>‹#›</a:t>
            </a:fld>
            <a:endParaRPr lang="en-US"/>
          </a:p>
        </p:txBody>
      </p:sp>
    </p:spTree>
    <p:extLst>
      <p:ext uri="{BB962C8B-B14F-4D97-AF65-F5344CB8AC3E}">
        <p14:creationId xmlns:p14="http://schemas.microsoft.com/office/powerpoint/2010/main" val="2384046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8B9BC38-F3B8-8746-9A8F-6BF1257C0BB1}" type="datetimeFigureOut">
              <a:rPr lang="en-US" smtClean="0"/>
              <a:t>2010/11/17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F3C788-6410-6244-B98E-DEDB9560F7E5}" type="slidenum">
              <a:rPr lang="en-US" smtClean="0"/>
              <a:t>‹#›</a:t>
            </a:fld>
            <a:endParaRPr lang="en-US"/>
          </a:p>
        </p:txBody>
      </p:sp>
    </p:spTree>
    <p:extLst>
      <p:ext uri="{BB962C8B-B14F-4D97-AF65-F5344CB8AC3E}">
        <p14:creationId xmlns:p14="http://schemas.microsoft.com/office/powerpoint/2010/main" val="2142442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B9BC38-F3B8-8746-9A8F-6BF1257C0BB1}" type="datetimeFigureOut">
              <a:rPr lang="en-US" smtClean="0"/>
              <a:t>2010/11/17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F3C788-6410-6244-B98E-DEDB9560F7E5}" type="slidenum">
              <a:rPr lang="en-US" smtClean="0"/>
              <a:t>‹#›</a:t>
            </a:fld>
            <a:endParaRPr lang="en-US"/>
          </a:p>
        </p:txBody>
      </p:sp>
    </p:spTree>
    <p:extLst>
      <p:ext uri="{BB962C8B-B14F-4D97-AF65-F5344CB8AC3E}">
        <p14:creationId xmlns:p14="http://schemas.microsoft.com/office/powerpoint/2010/main" val="742036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B9BC38-F3B8-8746-9A8F-6BF1257C0BB1}" type="datetimeFigureOut">
              <a:rPr lang="en-US" smtClean="0"/>
              <a:t>2010/11/17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F3C788-6410-6244-B98E-DEDB9560F7E5}" type="slidenum">
              <a:rPr lang="en-US" smtClean="0"/>
              <a:t>‹#›</a:t>
            </a:fld>
            <a:endParaRPr lang="en-US"/>
          </a:p>
        </p:txBody>
      </p:sp>
    </p:spTree>
    <p:extLst>
      <p:ext uri="{BB962C8B-B14F-4D97-AF65-F5344CB8AC3E}">
        <p14:creationId xmlns:p14="http://schemas.microsoft.com/office/powerpoint/2010/main" val="354166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B9BC38-F3B8-8746-9A8F-6BF1257C0BB1}" type="datetimeFigureOut">
              <a:rPr lang="en-US" smtClean="0"/>
              <a:t>2010/11/17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F3C788-6410-6244-B98E-DEDB9560F7E5}" type="slidenum">
              <a:rPr lang="en-US" smtClean="0"/>
              <a:t>‹#›</a:t>
            </a:fld>
            <a:endParaRPr lang="en-US"/>
          </a:p>
        </p:txBody>
      </p:sp>
    </p:spTree>
    <p:extLst>
      <p:ext uri="{BB962C8B-B14F-4D97-AF65-F5344CB8AC3E}">
        <p14:creationId xmlns:p14="http://schemas.microsoft.com/office/powerpoint/2010/main" val="1740668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B9BC38-F3B8-8746-9A8F-6BF1257C0BB1}" type="datetimeFigureOut">
              <a:rPr lang="en-US" smtClean="0"/>
              <a:t>2010/11/17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F3C788-6410-6244-B98E-DEDB9560F7E5}" type="slidenum">
              <a:rPr lang="en-US" smtClean="0"/>
              <a:t>‹#›</a:t>
            </a:fld>
            <a:endParaRPr lang="en-US"/>
          </a:p>
        </p:txBody>
      </p:sp>
    </p:spTree>
    <p:extLst>
      <p:ext uri="{BB962C8B-B14F-4D97-AF65-F5344CB8AC3E}">
        <p14:creationId xmlns:p14="http://schemas.microsoft.com/office/powerpoint/2010/main" val="1430825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B9BC38-F3B8-8746-9A8F-6BF1257C0BB1}" type="datetimeFigureOut">
              <a:rPr lang="en-US" smtClean="0"/>
              <a:t>2010/11/17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F3C788-6410-6244-B98E-DEDB9560F7E5}" type="slidenum">
              <a:rPr lang="en-US" smtClean="0"/>
              <a:t>‹#›</a:t>
            </a:fld>
            <a:endParaRPr lang="en-US"/>
          </a:p>
        </p:txBody>
      </p:sp>
    </p:spTree>
    <p:extLst>
      <p:ext uri="{BB962C8B-B14F-4D97-AF65-F5344CB8AC3E}">
        <p14:creationId xmlns:p14="http://schemas.microsoft.com/office/powerpoint/2010/main" val="18918992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B9BC38-F3B8-8746-9A8F-6BF1257C0BB1}" type="datetimeFigureOut">
              <a:rPr lang="en-US" smtClean="0"/>
              <a:t>2010/11/17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F3C788-6410-6244-B98E-DEDB9560F7E5}" type="slidenum">
              <a:rPr lang="en-US" smtClean="0"/>
              <a:t>‹#›</a:t>
            </a:fld>
            <a:endParaRPr lang="en-US"/>
          </a:p>
        </p:txBody>
      </p:sp>
    </p:spTree>
    <p:extLst>
      <p:ext uri="{BB962C8B-B14F-4D97-AF65-F5344CB8AC3E}">
        <p14:creationId xmlns:p14="http://schemas.microsoft.com/office/powerpoint/2010/main" val="1590916680"/>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14.jpe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19.png"/><Relationship Id="rId5" Type="http://schemas.openxmlformats.org/officeDocument/2006/relationships/image" Target="../media/image20.jpeg"/><Relationship Id="rId6" Type="http://schemas.openxmlformats.org/officeDocument/2006/relationships/image" Target="../media/image21.jpeg"/><Relationship Id="rId7" Type="http://schemas.openxmlformats.org/officeDocument/2006/relationships/image" Target="../media/image22.jpe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9" Type="http://schemas.openxmlformats.org/officeDocument/2006/relationships/image" Target="../media/image30.jpeg"/><Relationship Id="rId20" Type="http://schemas.openxmlformats.org/officeDocument/2006/relationships/image" Target="../media/image41.jpeg"/><Relationship Id="rId21" Type="http://schemas.openxmlformats.org/officeDocument/2006/relationships/image" Target="../media/image42.jpeg"/><Relationship Id="rId22" Type="http://schemas.openxmlformats.org/officeDocument/2006/relationships/image" Target="../media/image43.jpeg"/><Relationship Id="rId10" Type="http://schemas.openxmlformats.org/officeDocument/2006/relationships/image" Target="../media/image31.jpeg"/><Relationship Id="rId11" Type="http://schemas.openxmlformats.org/officeDocument/2006/relationships/image" Target="../media/image32.jpeg"/><Relationship Id="rId12" Type="http://schemas.openxmlformats.org/officeDocument/2006/relationships/image" Target="../media/image33.jpeg"/><Relationship Id="rId13" Type="http://schemas.openxmlformats.org/officeDocument/2006/relationships/image" Target="../media/image34.jpeg"/><Relationship Id="rId14" Type="http://schemas.openxmlformats.org/officeDocument/2006/relationships/image" Target="../media/image35.jpg"/><Relationship Id="rId15" Type="http://schemas.openxmlformats.org/officeDocument/2006/relationships/image" Target="../media/image36.jpeg"/><Relationship Id="rId16" Type="http://schemas.openxmlformats.org/officeDocument/2006/relationships/image" Target="../media/image37.jpeg"/><Relationship Id="rId17" Type="http://schemas.openxmlformats.org/officeDocument/2006/relationships/image" Target="../media/image38.jpeg"/><Relationship Id="rId18" Type="http://schemas.openxmlformats.org/officeDocument/2006/relationships/image" Target="../media/image39.jpeg"/><Relationship Id="rId19" Type="http://schemas.openxmlformats.org/officeDocument/2006/relationships/image" Target="../media/image40.jpeg"/><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4.jpeg"/><Relationship Id="rId4" Type="http://schemas.openxmlformats.org/officeDocument/2006/relationships/image" Target="../media/image25.jpeg"/><Relationship Id="rId5" Type="http://schemas.openxmlformats.org/officeDocument/2006/relationships/image" Target="../media/image26.jpg"/><Relationship Id="rId6" Type="http://schemas.openxmlformats.org/officeDocument/2006/relationships/image" Target="../media/image27.jpeg"/><Relationship Id="rId7" Type="http://schemas.openxmlformats.org/officeDocument/2006/relationships/image" Target="../media/image28.jpeg"/><Relationship Id="rId8"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44.png"/><Relationship Id="rId5" Type="http://schemas.openxmlformats.org/officeDocument/2006/relationships/image" Target="../media/image45.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46.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47.jpe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48.jpe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49.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4.jpeg"/><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4" descr="dut logo.jpg"/>
          <p:cNvPicPr>
            <a:picLocks noChangeAspect="1"/>
          </p:cNvPicPr>
          <p:nvPr/>
        </p:nvPicPr>
        <p:blipFill>
          <a:blip r:embed="rId3"/>
          <a:srcRect l="1563" t="12019" r="59375"/>
          <a:stretch>
            <a:fillRect/>
          </a:stretch>
        </p:blipFill>
        <p:spPr bwMode="auto">
          <a:xfrm>
            <a:off x="3203575" y="4005263"/>
            <a:ext cx="2376488" cy="696912"/>
          </a:xfrm>
          <a:prstGeom prst="rect">
            <a:avLst/>
          </a:prstGeom>
          <a:noFill/>
          <a:ln w="9525">
            <a:noFill/>
            <a:miter lim="800000"/>
            <a:headEnd/>
            <a:tailEnd/>
          </a:ln>
        </p:spPr>
      </p:pic>
      <p:sp>
        <p:nvSpPr>
          <p:cNvPr id="15362" name="Text Box 7"/>
          <p:cNvSpPr txBox="1">
            <a:spLocks noChangeArrowheads="1"/>
          </p:cNvSpPr>
          <p:nvPr/>
        </p:nvSpPr>
        <p:spPr bwMode="auto">
          <a:xfrm>
            <a:off x="2195513" y="1268413"/>
            <a:ext cx="4618037" cy="1066800"/>
          </a:xfrm>
          <a:prstGeom prst="rect">
            <a:avLst/>
          </a:prstGeom>
          <a:noFill/>
          <a:ln w="9525">
            <a:noFill/>
            <a:miter lim="800000"/>
            <a:headEnd/>
            <a:tailEnd/>
          </a:ln>
        </p:spPr>
        <p:txBody>
          <a:bodyPr wrap="none">
            <a:spAutoFit/>
          </a:bodyPr>
          <a:lstStyle/>
          <a:p>
            <a:pPr algn="ctr"/>
            <a:r>
              <a:rPr lang="en-ZA" sz="1400" b="1">
                <a:latin typeface="Calibri" pitchFamily="34" charset="0"/>
              </a:rPr>
              <a:t>CELT Educational Technology welcomes you to this webinar:</a:t>
            </a:r>
          </a:p>
          <a:p>
            <a:pPr algn="ctr"/>
            <a:endParaRPr lang="en-ZA" sz="1000" b="1">
              <a:latin typeface="Calibri" pitchFamily="34" charset="0"/>
            </a:endParaRPr>
          </a:p>
          <a:p>
            <a:pPr algn="ctr"/>
            <a:r>
              <a:rPr lang="en-ZA" sz="4000" b="1">
                <a:latin typeface="Calibri" pitchFamily="34" charset="0"/>
              </a:rPr>
              <a:t>b</a:t>
            </a:r>
            <a:r>
              <a:rPr lang="en-ZA" sz="4000" b="1">
                <a:solidFill>
                  <a:srgbClr val="A50021"/>
                </a:solidFill>
                <a:latin typeface="Calibri" pitchFamily="34" charset="0"/>
              </a:rPr>
              <a:t>e</a:t>
            </a:r>
            <a:r>
              <a:rPr lang="en-ZA" sz="4000" b="1">
                <a:latin typeface="Calibri" pitchFamily="34" charset="0"/>
              </a:rPr>
              <a:t>nding bl</a:t>
            </a:r>
            <a:r>
              <a:rPr lang="en-ZA" sz="4000" b="1">
                <a:solidFill>
                  <a:srgbClr val="A50021"/>
                </a:solidFill>
                <a:latin typeface="Calibri" pitchFamily="34" charset="0"/>
              </a:rPr>
              <a:t>a</a:t>
            </a:r>
            <a:r>
              <a:rPr lang="en-ZA" sz="4000" b="1">
                <a:latin typeface="Calibri" pitchFamily="34" charset="0"/>
              </a:rPr>
              <a:t>ckb</a:t>
            </a:r>
            <a:r>
              <a:rPr lang="en-ZA" sz="4000" b="1">
                <a:solidFill>
                  <a:srgbClr val="A50021"/>
                </a:solidFill>
                <a:latin typeface="Calibri" pitchFamily="34" charset="0"/>
              </a:rPr>
              <a:t>o</a:t>
            </a:r>
            <a:r>
              <a:rPr lang="en-ZA" sz="4000" b="1">
                <a:latin typeface="Calibri" pitchFamily="34" charset="0"/>
              </a:rPr>
              <a:t>ard</a:t>
            </a:r>
            <a:r>
              <a:rPr lang="en-ZA" sz="4000" b="1">
                <a:solidFill>
                  <a:srgbClr val="A50021"/>
                </a:solidFill>
                <a:latin typeface="Calibri" pitchFamily="34" charset="0"/>
              </a:rPr>
              <a:t>s</a:t>
            </a:r>
            <a:endParaRPr lang="en-US" sz="4000" b="1">
              <a:solidFill>
                <a:srgbClr val="A50021"/>
              </a:solidFill>
              <a:latin typeface="Calibri" pitchFamily="34" charset="0"/>
            </a:endParaRPr>
          </a:p>
        </p:txBody>
      </p:sp>
      <p:sp>
        <p:nvSpPr>
          <p:cNvPr id="15363" name="Text Box 8"/>
          <p:cNvSpPr txBox="1">
            <a:spLocks noChangeArrowheads="1"/>
          </p:cNvSpPr>
          <p:nvPr/>
        </p:nvSpPr>
        <p:spPr bwMode="auto">
          <a:xfrm>
            <a:off x="1587500" y="2457450"/>
            <a:ext cx="5676900" cy="1187450"/>
          </a:xfrm>
          <a:prstGeom prst="rect">
            <a:avLst/>
          </a:prstGeom>
          <a:noFill/>
          <a:ln w="9525">
            <a:noFill/>
            <a:miter lim="800000"/>
            <a:headEnd/>
            <a:tailEnd/>
          </a:ln>
        </p:spPr>
        <p:txBody>
          <a:bodyPr wrap="none">
            <a:spAutoFit/>
          </a:bodyPr>
          <a:lstStyle/>
          <a:p>
            <a:pPr algn="ctr"/>
            <a:r>
              <a:rPr lang="en-ZA" sz="2400">
                <a:latin typeface="Calibri" pitchFamily="34" charset="0"/>
              </a:rPr>
              <a:t>a festival to celebrate 10 years of e-learning </a:t>
            </a:r>
            <a:br>
              <a:rPr lang="en-ZA" sz="2400">
                <a:latin typeface="Calibri" pitchFamily="34" charset="0"/>
              </a:rPr>
            </a:br>
            <a:r>
              <a:rPr lang="en-ZA" sz="2400">
                <a:latin typeface="Calibri" pitchFamily="34" charset="0"/>
              </a:rPr>
              <a:t>at the Durban University of Technology</a:t>
            </a:r>
          </a:p>
          <a:p>
            <a:pPr algn="ctr"/>
            <a:r>
              <a:rPr lang="en-ZA" sz="2400">
                <a:latin typeface="Calibri" pitchFamily="34" charset="0"/>
              </a:rPr>
              <a:t>17, 18 &amp; 19 November 2010</a:t>
            </a:r>
            <a:endParaRPr lang="en-US" sz="2400">
              <a:latin typeface="Calibri" pitchFamily="34" charset="0"/>
            </a:endParaRPr>
          </a:p>
        </p:txBody>
      </p:sp>
      <p:sp>
        <p:nvSpPr>
          <p:cNvPr id="15364" name="Text Box 7"/>
          <p:cNvSpPr txBox="1">
            <a:spLocks noChangeArrowheads="1"/>
          </p:cNvSpPr>
          <p:nvPr/>
        </p:nvSpPr>
        <p:spPr bwMode="auto">
          <a:xfrm>
            <a:off x="3875487" y="4973736"/>
            <a:ext cx="1197764" cy="307777"/>
          </a:xfrm>
          <a:prstGeom prst="rect">
            <a:avLst/>
          </a:prstGeom>
          <a:noFill/>
          <a:ln w="9525">
            <a:noFill/>
            <a:miter lim="800000"/>
            <a:headEnd/>
            <a:tailEnd/>
          </a:ln>
        </p:spPr>
        <p:txBody>
          <a:bodyPr wrap="none">
            <a:spAutoFit/>
          </a:bodyPr>
          <a:lstStyle/>
          <a:p>
            <a:pPr algn="ctr"/>
            <a:r>
              <a:rPr lang="en-ZA" sz="1400" b="1" dirty="0">
                <a:latin typeface="Calibri" pitchFamily="34" charset="0"/>
              </a:rPr>
              <a:t>Sponsored </a:t>
            </a:r>
            <a:r>
              <a:rPr lang="en-ZA" sz="1400" b="1" dirty="0" smtClean="0">
                <a:latin typeface="Calibri" pitchFamily="34" charset="0"/>
              </a:rPr>
              <a:t>by</a:t>
            </a:r>
            <a:endParaRPr lang="en-ZA" sz="1400" b="1" dirty="0">
              <a:latin typeface="Calibri" pitchFamily="34" charset="0"/>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56404" y="5435402"/>
            <a:ext cx="2323659" cy="1208303"/>
          </a:xfrm>
          <a:prstGeom prst="rect">
            <a:avLst/>
          </a:prstGeom>
        </p:spPr>
      </p:pic>
    </p:spTree>
    <p:extLst>
      <p:ext uri="{BB962C8B-B14F-4D97-AF65-F5344CB8AC3E}">
        <p14:creationId xmlns:p14="http://schemas.microsoft.com/office/powerpoint/2010/main" val="29115289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Initiating Sound Waves at DUT</a:t>
            </a:r>
            <a:endParaRPr lang="en-US" dirty="0"/>
          </a:p>
        </p:txBody>
      </p:sp>
      <p:sp>
        <p:nvSpPr>
          <p:cNvPr id="3" name="Subtitle 2"/>
          <p:cNvSpPr>
            <a:spLocks noGrp="1"/>
          </p:cNvSpPr>
          <p:nvPr>
            <p:ph type="subTitle" idx="1"/>
          </p:nvPr>
        </p:nvSpPr>
        <p:spPr/>
        <p:txBody>
          <a:bodyPr/>
          <a:lstStyle/>
          <a:p>
            <a:endParaRPr lang="en-US" dirty="0"/>
          </a:p>
        </p:txBody>
      </p:sp>
      <p:pic>
        <p:nvPicPr>
          <p:cNvPr id="4" name="Picture 3" descr="sound_wave.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00450"/>
            <a:ext cx="9143999" cy="3257549"/>
          </a:xfrm>
          <a:prstGeom prst="rect">
            <a:avLst/>
          </a:prstGeom>
          <a:solidFill>
            <a:schemeClr val="tx1"/>
          </a:solidFill>
        </p:spPr>
      </p:pic>
      <p:pic>
        <p:nvPicPr>
          <p:cNvPr id="5" name="Picture 4" descr="images-23.jpe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662307" y="429931"/>
            <a:ext cx="3522438" cy="834071"/>
          </a:xfrm>
          <a:prstGeom prst="rect">
            <a:avLst/>
          </a:prstGeom>
        </p:spPr>
      </p:pic>
    </p:spTree>
    <p:extLst>
      <p:ext uri="{BB962C8B-B14F-4D97-AF65-F5344CB8AC3E}">
        <p14:creationId xmlns:p14="http://schemas.microsoft.com/office/powerpoint/2010/main" val="33994284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Screen shot 2010-11-13 at 6.39.16 PM.png"/>
          <p:cNvPicPr>
            <a:picLocks noGrp="1" noChangeAspect="1"/>
          </p:cNvPicPr>
          <p:nvPr>
            <p:ph idx="1"/>
          </p:nvPr>
        </p:nvPicPr>
        <p:blipFill>
          <a:blip r:embed="rId3" cstate="screen">
            <a:extLst>
              <a:ext uri="{28A0092B-C50C-407E-A947-70E740481C1C}">
                <a14:useLocalDpi xmlns:a14="http://schemas.microsoft.com/office/drawing/2010/main"/>
              </a:ext>
            </a:extLst>
          </a:blip>
          <a:srcRect l="-21791" r="-21791"/>
          <a:stretch>
            <a:fillRect/>
          </a:stretch>
        </p:blipFill>
        <p:spPr>
          <a:xfrm>
            <a:off x="-1973384" y="635700"/>
            <a:ext cx="13090770" cy="4525963"/>
          </a:xfrm>
        </p:spPr>
      </p:pic>
      <p:pic>
        <p:nvPicPr>
          <p:cNvPr id="4" name="Content Placeholder 7" descr="sound_wave.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0" y="5610178"/>
            <a:ext cx="9144000" cy="1247821"/>
          </a:xfrm>
          <a:prstGeom prst="rect">
            <a:avLst/>
          </a:prstGeom>
          <a:solidFill>
            <a:schemeClr val="tx1"/>
          </a:solidFill>
        </p:spPr>
      </p:pic>
    </p:spTree>
    <p:extLst>
      <p:ext uri="{BB962C8B-B14F-4D97-AF65-F5344CB8AC3E}">
        <p14:creationId xmlns:p14="http://schemas.microsoft.com/office/powerpoint/2010/main" val="177571833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7" descr="sound_wave.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5300133"/>
            <a:ext cx="9144000" cy="1557866"/>
          </a:xfrm>
          <a:prstGeom prst="rect">
            <a:avLst/>
          </a:prstGeom>
          <a:solidFill>
            <a:schemeClr val="tx1"/>
          </a:solidFill>
        </p:spPr>
      </p:pic>
      <p:pic>
        <p:nvPicPr>
          <p:cNvPr id="6" name="Content Placeholder 5" descr="Screen shot 2010-11-16 at 9.12.19 PM.png"/>
          <p:cNvPicPr>
            <a:picLocks noGrp="1" noChangeAspect="1"/>
          </p:cNvPicPr>
          <p:nvPr>
            <p:ph idx="1"/>
          </p:nvPr>
        </p:nvPicPr>
        <p:blipFill>
          <a:blip r:embed="rId4">
            <a:extLst>
              <a:ext uri="{28A0092B-C50C-407E-A947-70E740481C1C}">
                <a14:useLocalDpi xmlns:a14="http://schemas.microsoft.com/office/drawing/2010/main" val="0"/>
              </a:ext>
            </a:extLst>
          </a:blip>
          <a:srcRect l="-31649" r="-31649"/>
          <a:stretch>
            <a:fillRect/>
          </a:stretch>
        </p:blipFill>
        <p:spPr>
          <a:xfrm>
            <a:off x="-2963333" y="626534"/>
            <a:ext cx="15104533" cy="4673599"/>
          </a:xfrm>
        </p:spPr>
      </p:pic>
    </p:spTree>
    <p:extLst>
      <p:ext uri="{BB962C8B-B14F-4D97-AF65-F5344CB8AC3E}">
        <p14:creationId xmlns:p14="http://schemas.microsoft.com/office/powerpoint/2010/main" val="181927725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DUT Podcasting </a:t>
            </a:r>
            <a:r>
              <a:rPr lang="en-US" dirty="0" err="1" smtClean="0"/>
              <a:t>Programme</a:t>
            </a:r>
            <a:endParaRPr lang="en-US" dirty="0"/>
          </a:p>
        </p:txBody>
      </p:sp>
      <p:pic>
        <p:nvPicPr>
          <p:cNvPr id="5" name="Content Placeholder 4" descr="Screen shot 2010-11-11 at 9.38.54 PM.png"/>
          <p:cNvPicPr>
            <a:picLocks noGrp="1" noChangeAspect="1"/>
          </p:cNvPicPr>
          <p:nvPr>
            <p:ph idx="1"/>
          </p:nvPr>
        </p:nvPicPr>
        <p:blipFill>
          <a:blip r:embed="rId3" cstate="screen">
            <a:extLst>
              <a:ext uri="{28A0092B-C50C-407E-A947-70E740481C1C}">
                <a14:useLocalDpi xmlns:a14="http://schemas.microsoft.com/office/drawing/2010/main"/>
              </a:ext>
            </a:extLst>
          </a:blip>
          <a:srcRect t="-125772" b="-125772"/>
          <a:stretch>
            <a:fillRect/>
          </a:stretch>
        </p:blipFill>
        <p:spPr>
          <a:xfrm>
            <a:off x="0" y="0"/>
            <a:ext cx="9144000" cy="6858000"/>
          </a:xfrm>
        </p:spPr>
      </p:pic>
      <p:pic>
        <p:nvPicPr>
          <p:cNvPr id="4" name="Content Placeholder 7" descr="sound_wave.jp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0" y="4967264"/>
            <a:ext cx="9144000" cy="1890735"/>
          </a:xfrm>
          <a:prstGeom prst="rect">
            <a:avLst/>
          </a:prstGeom>
          <a:solidFill>
            <a:schemeClr val="tx1"/>
          </a:solidFill>
        </p:spPr>
      </p:pic>
    </p:spTree>
    <p:extLst>
      <p:ext uri="{BB962C8B-B14F-4D97-AF65-F5344CB8AC3E}">
        <p14:creationId xmlns:p14="http://schemas.microsoft.com/office/powerpoint/2010/main" val="321408072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7" descr="sound_wave.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0" y="5695367"/>
            <a:ext cx="9144000" cy="1162632"/>
          </a:xfrm>
          <a:prstGeom prst="rect">
            <a:avLst/>
          </a:prstGeom>
          <a:solidFill>
            <a:schemeClr val="tx1"/>
          </a:solidFill>
        </p:spPr>
      </p:pic>
      <p:pic>
        <p:nvPicPr>
          <p:cNvPr id="5" name="Content Placeholder 4" descr="Screen shot 2010-11-11 at 8.06.45 PM.png"/>
          <p:cNvPicPr>
            <a:picLocks noGrp="1" noChangeAspect="1"/>
          </p:cNvPicPr>
          <p:nvPr/>
        </p:nvPicPr>
        <p:blipFill>
          <a:blip r:embed="rId4" cstate="screen">
            <a:extLst>
              <a:ext uri="{28A0092B-C50C-407E-A947-70E740481C1C}">
                <a14:useLocalDpi xmlns:a14="http://schemas.microsoft.com/office/drawing/2010/main"/>
              </a:ext>
            </a:extLst>
          </a:blip>
          <a:srcRect t="-15780" b="-15780"/>
          <a:stretch>
            <a:fillRect/>
          </a:stretch>
        </p:blipFill>
        <p:spPr>
          <a:xfrm>
            <a:off x="457200" y="3937002"/>
            <a:ext cx="8229600" cy="1758366"/>
          </a:xfrm>
          <a:prstGeom prst="rect">
            <a:avLst/>
          </a:prstGeom>
        </p:spPr>
      </p:pic>
      <p:pic>
        <p:nvPicPr>
          <p:cNvPr id="13" name="Content Placeholder 12" descr="images-1.jpeg"/>
          <p:cNvPicPr>
            <a:picLocks noGrp="1" noChangeAspect="1"/>
          </p:cNvPicPr>
          <p:nvPr>
            <p:ph idx="1"/>
          </p:nvPr>
        </p:nvPicPr>
        <p:blipFill>
          <a:blip r:embed="rId5" cstate="screen">
            <a:extLst>
              <a:ext uri="{28A0092B-C50C-407E-A947-70E740481C1C}">
                <a14:useLocalDpi xmlns:a14="http://schemas.microsoft.com/office/drawing/2010/main"/>
              </a:ext>
            </a:extLst>
          </a:blip>
          <a:srcRect l="-62354" r="-62354"/>
          <a:stretch>
            <a:fillRect/>
          </a:stretch>
        </p:blipFill>
        <p:spPr>
          <a:xfrm>
            <a:off x="2921001" y="274638"/>
            <a:ext cx="7873999" cy="3662362"/>
          </a:xfrm>
        </p:spPr>
      </p:pic>
      <p:pic>
        <p:nvPicPr>
          <p:cNvPr id="14" name="Picture 13" descr="images-3.jpe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362200" y="274638"/>
            <a:ext cx="2370667" cy="3662362"/>
          </a:xfrm>
          <a:prstGeom prst="rect">
            <a:avLst/>
          </a:prstGeom>
        </p:spPr>
      </p:pic>
      <p:pic>
        <p:nvPicPr>
          <p:cNvPr id="16" name="Picture 15" descr="images-2.jpeg"/>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57200" y="274638"/>
            <a:ext cx="1608667" cy="3662362"/>
          </a:xfrm>
          <a:prstGeom prst="rect">
            <a:avLst/>
          </a:prstGeom>
        </p:spPr>
      </p:pic>
    </p:spTree>
    <p:extLst>
      <p:ext uri="{BB962C8B-B14F-4D97-AF65-F5344CB8AC3E}">
        <p14:creationId xmlns:p14="http://schemas.microsoft.com/office/powerpoint/2010/main" val="217984560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7" descr="sound_wave.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0" y="4876800"/>
            <a:ext cx="9144000" cy="2888210"/>
          </a:xfrm>
          <a:prstGeom prst="rect">
            <a:avLst/>
          </a:prstGeom>
          <a:solidFill>
            <a:schemeClr val="tx1"/>
          </a:solidFill>
        </p:spPr>
      </p:pic>
      <p:pic>
        <p:nvPicPr>
          <p:cNvPr id="6" name="Content Placeholder 5" descr="Screen shot 2010-11-12 at 11.11.02 PM.png"/>
          <p:cNvPicPr>
            <a:picLocks noGrp="1" noChangeAspect="1"/>
          </p:cNvPicPr>
          <p:nvPr>
            <p:ph idx="1"/>
          </p:nvPr>
        </p:nvPicPr>
        <p:blipFill>
          <a:blip r:embed="rId4" cstate="screen">
            <a:extLst>
              <a:ext uri="{28A0092B-C50C-407E-A947-70E740481C1C}">
                <a14:useLocalDpi xmlns:a14="http://schemas.microsoft.com/office/drawing/2010/main"/>
              </a:ext>
            </a:extLst>
          </a:blip>
          <a:srcRect t="-47449" b="-47449"/>
          <a:stretch>
            <a:fillRect/>
          </a:stretch>
        </p:blipFill>
        <p:spPr>
          <a:xfrm>
            <a:off x="0" y="0"/>
            <a:ext cx="9144000" cy="6570780"/>
          </a:xfrm>
        </p:spPr>
      </p:pic>
    </p:spTree>
    <p:extLst>
      <p:ext uri="{BB962C8B-B14F-4D97-AF65-F5344CB8AC3E}">
        <p14:creationId xmlns:p14="http://schemas.microsoft.com/office/powerpoint/2010/main" val="180228632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5" y="0"/>
            <a:ext cx="9144000" cy="1095375"/>
          </a:xfrm>
        </p:spPr>
        <p:txBody>
          <a:bodyPr/>
          <a:lstStyle/>
          <a:p>
            <a:r>
              <a:rPr lang="en-US" dirty="0"/>
              <a:t>Our first ‘hello world’ podcast</a:t>
            </a:r>
          </a:p>
        </p:txBody>
      </p:sp>
      <p:pic>
        <p:nvPicPr>
          <p:cNvPr id="4" name="Content Placeholder 7" descr="sound_wave.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0" y="4311578"/>
            <a:ext cx="9144000" cy="2546422"/>
          </a:xfrm>
          <a:prstGeom prst="rect">
            <a:avLst/>
          </a:prstGeom>
          <a:solidFill>
            <a:schemeClr val="tx1"/>
          </a:solidFill>
        </p:spPr>
      </p:pic>
      <p:pic>
        <p:nvPicPr>
          <p:cNvPr id="8" name="Picture 7" descr="garageband_icon.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794250" y="0"/>
            <a:ext cx="4349750" cy="6857999"/>
          </a:xfrm>
          <a:prstGeom prst="rect">
            <a:avLst/>
          </a:prstGeom>
        </p:spPr>
      </p:pic>
      <p:sp>
        <p:nvSpPr>
          <p:cNvPr id="3" name="TextBox 2"/>
          <p:cNvSpPr txBox="1"/>
          <p:nvPr/>
        </p:nvSpPr>
        <p:spPr>
          <a:xfrm>
            <a:off x="286762" y="1095375"/>
            <a:ext cx="4507487" cy="3970318"/>
          </a:xfrm>
          <a:prstGeom prst="rect">
            <a:avLst/>
          </a:prstGeom>
          <a:noFill/>
        </p:spPr>
        <p:txBody>
          <a:bodyPr wrap="square" rtlCol="0">
            <a:spAutoFit/>
          </a:bodyPr>
          <a:lstStyle/>
          <a:p>
            <a:pPr marL="285750" indent="-285750">
              <a:buFont typeface="Arial"/>
              <a:buChar char="•"/>
            </a:pPr>
            <a:r>
              <a:rPr lang="en-US" dirty="0" smtClean="0"/>
              <a:t>Introduction</a:t>
            </a:r>
          </a:p>
          <a:p>
            <a:pPr marL="285750" indent="-285750">
              <a:buFont typeface="Arial"/>
              <a:buChar char="•"/>
            </a:pPr>
            <a:r>
              <a:rPr lang="en-US" dirty="0" smtClean="0"/>
              <a:t>Getting Started</a:t>
            </a:r>
          </a:p>
          <a:p>
            <a:pPr marL="285750" indent="-285750">
              <a:buFont typeface="Arial"/>
              <a:buChar char="•"/>
            </a:pPr>
            <a:r>
              <a:rPr lang="en-US" dirty="0" smtClean="0"/>
              <a:t>Step 1  : Scripting your podcast</a:t>
            </a:r>
          </a:p>
          <a:p>
            <a:pPr marL="285750" indent="-285750">
              <a:buFont typeface="Arial"/>
              <a:buChar char="•"/>
            </a:pPr>
            <a:r>
              <a:rPr lang="en-US" dirty="0" smtClean="0"/>
              <a:t>Step 2  : Launch </a:t>
            </a:r>
            <a:r>
              <a:rPr lang="en-US" dirty="0" err="1" smtClean="0"/>
              <a:t>Garageband</a:t>
            </a:r>
            <a:endParaRPr lang="en-US" dirty="0" smtClean="0"/>
          </a:p>
          <a:p>
            <a:pPr marL="285750" indent="-285750">
              <a:buFont typeface="Arial"/>
              <a:buChar char="•"/>
            </a:pPr>
            <a:r>
              <a:rPr lang="en-US" dirty="0" smtClean="0"/>
              <a:t>Step 3  : Create a new podcast file</a:t>
            </a:r>
          </a:p>
          <a:p>
            <a:pPr marL="285750" indent="-285750">
              <a:buFont typeface="Arial"/>
              <a:buChar char="•"/>
            </a:pPr>
            <a:r>
              <a:rPr lang="en-US" dirty="0" smtClean="0"/>
              <a:t>Step 4  : Survey the terrain</a:t>
            </a:r>
          </a:p>
          <a:p>
            <a:pPr marL="285750" indent="-285750">
              <a:buFont typeface="Arial"/>
              <a:buChar char="•"/>
            </a:pPr>
            <a:r>
              <a:rPr lang="en-US" dirty="0" smtClean="0"/>
              <a:t>Step 5  : Creating our ‘hello world podcast</a:t>
            </a:r>
          </a:p>
          <a:p>
            <a:pPr marL="285750" indent="-285750">
              <a:buFont typeface="Arial"/>
              <a:buChar char="•"/>
            </a:pPr>
            <a:r>
              <a:rPr lang="en-US" dirty="0" smtClean="0"/>
              <a:t>Step 6  : Play  back your recording</a:t>
            </a:r>
          </a:p>
          <a:p>
            <a:pPr marL="285750" indent="-285750">
              <a:buFont typeface="Arial"/>
              <a:buChar char="•"/>
            </a:pPr>
            <a:r>
              <a:rPr lang="en-US" dirty="0" smtClean="0"/>
              <a:t>Step 7  : Creating a longer recording</a:t>
            </a:r>
          </a:p>
          <a:p>
            <a:pPr marL="285750" indent="-285750">
              <a:buFont typeface="Arial"/>
              <a:buChar char="•"/>
            </a:pPr>
            <a:r>
              <a:rPr lang="en-US" dirty="0" smtClean="0"/>
              <a:t>Step 8  : Export your podcast to a file</a:t>
            </a:r>
          </a:p>
          <a:p>
            <a:pPr marL="285750" indent="-285750">
              <a:buFont typeface="Arial"/>
              <a:buChar char="•"/>
            </a:pPr>
            <a:r>
              <a:rPr lang="en-US" dirty="0" smtClean="0"/>
              <a:t>Step 9  : Choose a suitable format</a:t>
            </a:r>
          </a:p>
          <a:p>
            <a:pPr marL="285750" indent="-285750">
              <a:buFont typeface="Arial"/>
              <a:buChar char="•"/>
            </a:pPr>
            <a:r>
              <a:rPr lang="en-US" dirty="0" smtClean="0"/>
              <a:t>Step 10: Attach the audio file to your e-mail</a:t>
            </a:r>
          </a:p>
          <a:p>
            <a:pPr marL="285750" indent="-285750">
              <a:buFont typeface="Arial"/>
              <a:buChar char="•"/>
            </a:pPr>
            <a:endParaRPr lang="en-US" dirty="0" smtClean="0"/>
          </a:p>
          <a:p>
            <a:endParaRPr lang="en-US" dirty="0"/>
          </a:p>
        </p:txBody>
      </p:sp>
      <p:sp>
        <p:nvSpPr>
          <p:cNvPr id="5" name="Content Placeholder 4"/>
          <p:cNvSpPr>
            <a:spLocks noGrp="1"/>
          </p:cNvSpPr>
          <p:nvPr>
            <p:ph idx="1"/>
          </p:nvPr>
        </p:nvSpPr>
        <p:spPr/>
        <p:txBody>
          <a:bodyPr/>
          <a:lstStyle/>
          <a:p>
            <a:endParaRPr lang="en-US" dirty="0"/>
          </a:p>
        </p:txBody>
      </p:sp>
    </p:spTree>
    <p:extLst>
      <p:ext uri="{BB962C8B-B14F-4D97-AF65-F5344CB8AC3E}">
        <p14:creationId xmlns:p14="http://schemas.microsoft.com/office/powerpoint/2010/main" val="376008113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9142" y="141931"/>
            <a:ext cx="5709771" cy="1499056"/>
          </a:xfrm>
        </p:spPr>
        <p:txBody>
          <a:bodyPr>
            <a:normAutofit/>
          </a:bodyPr>
          <a:lstStyle/>
          <a:p>
            <a:r>
              <a:rPr lang="en-US" dirty="0" smtClean="0"/>
              <a:t>Resources/</a:t>
            </a:r>
            <a:br>
              <a:rPr lang="en-US" dirty="0" smtClean="0"/>
            </a:br>
            <a:r>
              <a:rPr lang="en-US" dirty="0" smtClean="0"/>
              <a:t>Software Applications</a:t>
            </a:r>
            <a:endParaRPr lang="en-US" dirty="0"/>
          </a:p>
        </p:txBody>
      </p:sp>
      <p:pic>
        <p:nvPicPr>
          <p:cNvPr id="4" name="Content Placeholder 7" descr="sound_wave.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0" y="5046824"/>
            <a:ext cx="9144000" cy="1811176"/>
          </a:xfrm>
          <a:prstGeom prst="rect">
            <a:avLst/>
          </a:prstGeom>
          <a:solidFill>
            <a:schemeClr val="tx1"/>
          </a:solidFill>
        </p:spPr>
      </p:pic>
      <p:pic>
        <p:nvPicPr>
          <p:cNvPr id="8" name="Content Placeholder 7" descr="Unknown.jpeg"/>
          <p:cNvPicPr>
            <a:picLocks noGrp="1" noChangeAspect="1"/>
          </p:cNvPicPr>
          <p:nvPr>
            <p:ph idx="1"/>
          </p:nvPr>
        </p:nvPicPr>
        <p:blipFill>
          <a:blip r:embed="rId4" cstate="screen">
            <a:extLst>
              <a:ext uri="{28A0092B-C50C-407E-A947-70E740481C1C}">
                <a14:useLocalDpi xmlns:a14="http://schemas.microsoft.com/office/drawing/2010/main"/>
              </a:ext>
            </a:extLst>
          </a:blip>
          <a:srcRect l="-38390" r="-38390"/>
          <a:stretch>
            <a:fillRect/>
          </a:stretch>
        </p:blipFill>
        <p:spPr>
          <a:xfrm>
            <a:off x="-282236" y="3227350"/>
            <a:ext cx="2433305" cy="1041664"/>
          </a:xfrm>
        </p:spPr>
      </p:pic>
      <p:pic>
        <p:nvPicPr>
          <p:cNvPr id="9" name="Picture 8" descr="MovieMaker2_logo.jp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151069" y="2976655"/>
            <a:ext cx="1270000" cy="1270000"/>
          </a:xfrm>
          <a:prstGeom prst="rect">
            <a:avLst/>
          </a:prstGeom>
        </p:spPr>
      </p:pic>
      <p:pic>
        <p:nvPicPr>
          <p:cNvPr id="10" name="Picture 9" descr="Unknown-3.jpe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303830" y="1790102"/>
            <a:ext cx="2743200" cy="840938"/>
          </a:xfrm>
          <a:prstGeom prst="rect">
            <a:avLst/>
          </a:prstGeom>
        </p:spPr>
      </p:pic>
      <p:pic>
        <p:nvPicPr>
          <p:cNvPr id="12" name="Picture 11" descr="Unknown-1.jpeg"/>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948235" y="1790102"/>
            <a:ext cx="1944727" cy="889107"/>
          </a:xfrm>
          <a:prstGeom prst="rect">
            <a:avLst/>
          </a:prstGeom>
        </p:spPr>
      </p:pic>
      <p:pic>
        <p:nvPicPr>
          <p:cNvPr id="13" name="Picture 12" descr="Unknown-4.jpeg"/>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6562928" y="2898304"/>
            <a:ext cx="2438400" cy="558800"/>
          </a:xfrm>
          <a:prstGeom prst="rect">
            <a:avLst/>
          </a:prstGeom>
        </p:spPr>
      </p:pic>
      <p:pic>
        <p:nvPicPr>
          <p:cNvPr id="14" name="Picture 13" descr="Unknown-2.jpeg"/>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258957" y="4673569"/>
            <a:ext cx="2574354" cy="613996"/>
          </a:xfrm>
          <a:prstGeom prst="rect">
            <a:avLst/>
          </a:prstGeom>
        </p:spPr>
      </p:pic>
      <p:pic>
        <p:nvPicPr>
          <p:cNvPr id="16" name="Picture 15" descr="Unknown-5.jpeg"/>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193752" y="141930"/>
            <a:ext cx="1646858" cy="1499057"/>
          </a:xfrm>
          <a:prstGeom prst="rect">
            <a:avLst/>
          </a:prstGeom>
        </p:spPr>
      </p:pic>
      <p:pic>
        <p:nvPicPr>
          <p:cNvPr id="17" name="Picture 16" descr="images-1.jpeg"/>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6433730" y="3522754"/>
            <a:ext cx="1109602" cy="1011495"/>
          </a:xfrm>
          <a:prstGeom prst="rect">
            <a:avLst/>
          </a:prstGeom>
        </p:spPr>
      </p:pic>
      <p:pic>
        <p:nvPicPr>
          <p:cNvPr id="22" name="Picture 21" descr="images-2.jpeg"/>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7586875" y="0"/>
            <a:ext cx="1417638" cy="1417638"/>
          </a:xfrm>
          <a:prstGeom prst="rect">
            <a:avLst/>
          </a:prstGeom>
        </p:spPr>
      </p:pic>
      <p:pic>
        <p:nvPicPr>
          <p:cNvPr id="23" name="Picture 22" descr="Unknown-6.jpeg"/>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258957" y="1971203"/>
            <a:ext cx="1410185" cy="1005451"/>
          </a:xfrm>
          <a:prstGeom prst="rect">
            <a:avLst/>
          </a:prstGeom>
        </p:spPr>
      </p:pic>
      <p:pic>
        <p:nvPicPr>
          <p:cNvPr id="24" name="Picture 23" descr="ebooks_logo.jpg"/>
          <p:cNvPicPr>
            <a:picLocks noChangeAspect="1"/>
          </p:cNvPicPr>
          <p:nvPr/>
        </p:nvPicPr>
        <p:blipFill>
          <a:blip r:embed="rId14">
            <a:extLst>
              <a:ext uri="{28A0092B-C50C-407E-A947-70E740481C1C}">
                <a14:useLocalDpi xmlns:a14="http://schemas.microsoft.com/office/drawing/2010/main"/>
              </a:ext>
            </a:extLst>
          </a:blip>
          <a:stretch>
            <a:fillRect/>
          </a:stretch>
        </p:blipFill>
        <p:spPr>
          <a:xfrm>
            <a:off x="5352143" y="3003171"/>
            <a:ext cx="1081587" cy="1055821"/>
          </a:xfrm>
          <a:prstGeom prst="rect">
            <a:avLst/>
          </a:prstGeom>
        </p:spPr>
      </p:pic>
      <p:pic>
        <p:nvPicPr>
          <p:cNvPr id="27" name="Picture 26" descr="Unknown-8.jpeg"/>
          <p:cNvPicPr>
            <a:picLocks noChangeAspect="1"/>
          </p:cNvPicPr>
          <p:nvPr/>
        </p:nvPicPr>
        <p:blipFill>
          <a:blip r:embed="rId15">
            <a:extLst>
              <a:ext uri="{28A0092B-C50C-407E-A947-70E740481C1C}">
                <a14:useLocalDpi xmlns:a14="http://schemas.microsoft.com/office/drawing/2010/main"/>
              </a:ext>
            </a:extLst>
          </a:blip>
          <a:stretch>
            <a:fillRect/>
          </a:stretch>
        </p:blipFill>
        <p:spPr>
          <a:xfrm>
            <a:off x="7586875" y="3700555"/>
            <a:ext cx="1470807" cy="546100"/>
          </a:xfrm>
          <a:prstGeom prst="rect">
            <a:avLst/>
          </a:prstGeom>
        </p:spPr>
      </p:pic>
      <p:pic>
        <p:nvPicPr>
          <p:cNvPr id="29" name="Picture 28" descr="Unknown-7.jpeg"/>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6433731" y="4673569"/>
            <a:ext cx="945182" cy="613996"/>
          </a:xfrm>
          <a:prstGeom prst="rect">
            <a:avLst/>
          </a:prstGeom>
        </p:spPr>
      </p:pic>
      <p:pic>
        <p:nvPicPr>
          <p:cNvPr id="30" name="Picture 29" descr="Unknown-9.jpeg"/>
          <p:cNvPicPr>
            <a:picLocks noChangeAspect="1"/>
          </p:cNvPicPr>
          <p:nvPr/>
        </p:nvPicPr>
        <p:blipFill>
          <a:blip r:embed="rId17">
            <a:extLst>
              <a:ext uri="{28A0092B-C50C-407E-A947-70E740481C1C}">
                <a14:useLocalDpi xmlns:a14="http://schemas.microsoft.com/office/drawing/2010/main"/>
              </a:ext>
            </a:extLst>
          </a:blip>
          <a:stretch>
            <a:fillRect/>
          </a:stretch>
        </p:blipFill>
        <p:spPr>
          <a:xfrm>
            <a:off x="7728857" y="4553039"/>
            <a:ext cx="1272471" cy="734526"/>
          </a:xfrm>
          <a:prstGeom prst="rect">
            <a:avLst/>
          </a:prstGeom>
        </p:spPr>
      </p:pic>
      <p:pic>
        <p:nvPicPr>
          <p:cNvPr id="31" name="Picture 30" descr="images.jpeg"/>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2151069" y="1785022"/>
            <a:ext cx="1297794" cy="1044331"/>
          </a:xfrm>
          <a:prstGeom prst="rect">
            <a:avLst/>
          </a:prstGeom>
        </p:spPr>
      </p:pic>
      <p:pic>
        <p:nvPicPr>
          <p:cNvPr id="3" name="Picture 2" descr="images.jpeg"/>
          <p:cNvPicPr>
            <a:picLocks noChangeAspect="1"/>
          </p:cNvPicPr>
          <p:nvPr/>
        </p:nvPicPr>
        <p:blipFill>
          <a:blip r:embed="rId19">
            <a:extLst>
              <a:ext uri="{28A0092B-C50C-407E-A947-70E740481C1C}">
                <a14:useLocalDpi xmlns:a14="http://schemas.microsoft.com/office/drawing/2010/main"/>
              </a:ext>
            </a:extLst>
          </a:blip>
          <a:stretch>
            <a:fillRect/>
          </a:stretch>
        </p:blipFill>
        <p:spPr>
          <a:xfrm>
            <a:off x="4116963" y="4230634"/>
            <a:ext cx="1995680" cy="392676"/>
          </a:xfrm>
          <a:prstGeom prst="rect">
            <a:avLst/>
          </a:prstGeom>
        </p:spPr>
      </p:pic>
      <p:pic>
        <p:nvPicPr>
          <p:cNvPr id="5" name="Picture 4" descr="images-1.jpeg"/>
          <p:cNvPicPr>
            <a:picLocks noChangeAspect="1"/>
          </p:cNvPicPr>
          <p:nvPr/>
        </p:nvPicPr>
        <p:blipFill>
          <a:blip r:embed="rId20">
            <a:extLst>
              <a:ext uri="{28A0092B-C50C-407E-A947-70E740481C1C}">
                <a14:useLocalDpi xmlns:a14="http://schemas.microsoft.com/office/drawing/2010/main"/>
              </a:ext>
            </a:extLst>
          </a:blip>
          <a:stretch>
            <a:fillRect/>
          </a:stretch>
        </p:blipFill>
        <p:spPr>
          <a:xfrm>
            <a:off x="3732916" y="3003171"/>
            <a:ext cx="1394826" cy="1095935"/>
          </a:xfrm>
          <a:prstGeom prst="rect">
            <a:avLst/>
          </a:prstGeom>
        </p:spPr>
      </p:pic>
      <p:pic>
        <p:nvPicPr>
          <p:cNvPr id="11" name="Picture 10" descr="images-3.jpeg"/>
          <p:cNvPicPr>
            <a:picLocks noChangeAspect="1"/>
          </p:cNvPicPr>
          <p:nvPr/>
        </p:nvPicPr>
        <p:blipFill>
          <a:blip r:embed="rId21">
            <a:extLst>
              <a:ext uri="{28A0092B-C50C-407E-A947-70E740481C1C}">
                <a14:useLocalDpi xmlns:a14="http://schemas.microsoft.com/office/drawing/2010/main"/>
              </a:ext>
            </a:extLst>
          </a:blip>
          <a:stretch>
            <a:fillRect/>
          </a:stretch>
        </p:blipFill>
        <p:spPr>
          <a:xfrm>
            <a:off x="2851420" y="4269014"/>
            <a:ext cx="1295400" cy="1295400"/>
          </a:xfrm>
          <a:prstGeom prst="rect">
            <a:avLst/>
          </a:prstGeom>
        </p:spPr>
      </p:pic>
      <p:pic>
        <p:nvPicPr>
          <p:cNvPr id="15" name="Picture 14" descr="images.jpeg"/>
          <p:cNvPicPr>
            <a:picLocks noChangeAspect="1"/>
          </p:cNvPicPr>
          <p:nvPr/>
        </p:nvPicPr>
        <p:blipFill>
          <a:blip r:embed="rId22">
            <a:extLst>
              <a:ext uri="{28A0092B-C50C-407E-A947-70E740481C1C}">
                <a14:useLocalDpi xmlns:a14="http://schemas.microsoft.com/office/drawing/2010/main"/>
              </a:ext>
            </a:extLst>
          </a:blip>
          <a:stretch>
            <a:fillRect/>
          </a:stretch>
        </p:blipFill>
        <p:spPr>
          <a:xfrm>
            <a:off x="4146820" y="4779386"/>
            <a:ext cx="1965823" cy="508179"/>
          </a:xfrm>
          <a:prstGeom prst="rect">
            <a:avLst/>
          </a:prstGeom>
        </p:spPr>
      </p:pic>
    </p:spTree>
    <p:extLst>
      <p:ext uri="{BB962C8B-B14F-4D97-AF65-F5344CB8AC3E}">
        <p14:creationId xmlns:p14="http://schemas.microsoft.com/office/powerpoint/2010/main" val="383863396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1102"/>
          </a:xfrm>
        </p:spPr>
        <p:txBody>
          <a:bodyPr>
            <a:normAutofit/>
          </a:bodyPr>
          <a:lstStyle/>
          <a:p>
            <a:r>
              <a:rPr lang="en-US" dirty="0" err="1" smtClean="0"/>
              <a:t>Ning</a:t>
            </a:r>
            <a:r>
              <a:rPr lang="en-US" dirty="0" smtClean="0"/>
              <a:t> : The DUT Podcasters Website</a:t>
            </a:r>
            <a:endParaRPr lang="en-US" dirty="0"/>
          </a:p>
        </p:txBody>
      </p:sp>
      <p:pic>
        <p:nvPicPr>
          <p:cNvPr id="4" name="Content Placeholder 7" descr="sound_wave.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0" y="5613418"/>
            <a:ext cx="9144000" cy="1244581"/>
          </a:xfrm>
          <a:prstGeom prst="rect">
            <a:avLst/>
          </a:prstGeom>
          <a:solidFill>
            <a:schemeClr val="tx1"/>
          </a:solidFill>
        </p:spPr>
      </p:pic>
      <p:pic>
        <p:nvPicPr>
          <p:cNvPr id="7" name="Content Placeholder 6" descr="Screen shot 2010-11-11 at 9.37.19 PM.png"/>
          <p:cNvPicPr>
            <a:picLocks noGrp="1" noChangeAspect="1"/>
          </p:cNvPicPr>
          <p:nvPr>
            <p:ph idx="1"/>
          </p:nvPr>
        </p:nvPicPr>
        <p:blipFill>
          <a:blip r:embed="rId4" cstate="screen">
            <a:extLst>
              <a:ext uri="{28A0092B-C50C-407E-A947-70E740481C1C}">
                <a14:useLocalDpi xmlns:a14="http://schemas.microsoft.com/office/drawing/2010/main"/>
              </a:ext>
            </a:extLst>
          </a:blip>
          <a:srcRect t="1474" b="1474"/>
          <a:stretch>
            <a:fillRect/>
          </a:stretch>
        </p:blipFill>
        <p:spPr>
          <a:xfrm>
            <a:off x="457200" y="1344523"/>
            <a:ext cx="8229600" cy="4268895"/>
          </a:xfrm>
        </p:spPr>
      </p:pic>
      <p:pic>
        <p:nvPicPr>
          <p:cNvPr id="3" name="Picture 2" descr="Screen shot 2010-11-11 at 9.35.53 PM.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731684" y="1699683"/>
            <a:ext cx="4184650" cy="651345"/>
          </a:xfrm>
          <a:prstGeom prst="rect">
            <a:avLst/>
          </a:prstGeom>
        </p:spPr>
      </p:pic>
    </p:spTree>
    <p:extLst>
      <p:ext uri="{BB962C8B-B14F-4D97-AF65-F5344CB8AC3E}">
        <p14:creationId xmlns:p14="http://schemas.microsoft.com/office/powerpoint/2010/main" val="262169939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1102"/>
          </a:xfrm>
        </p:spPr>
        <p:txBody>
          <a:bodyPr/>
          <a:lstStyle/>
          <a:p>
            <a:r>
              <a:rPr lang="en-US" dirty="0" smtClean="0"/>
              <a:t>Our </a:t>
            </a:r>
            <a:r>
              <a:rPr lang="en-US" dirty="0" err="1" smtClean="0"/>
              <a:t>Wikispace</a:t>
            </a:r>
            <a:endParaRPr lang="en-US" dirty="0"/>
          </a:p>
        </p:txBody>
      </p:sp>
      <p:pic>
        <p:nvPicPr>
          <p:cNvPr id="4" name="Content Placeholder 7" descr="sound_wave.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0" y="5285629"/>
            <a:ext cx="9144000" cy="1572370"/>
          </a:xfrm>
          <a:prstGeom prst="rect">
            <a:avLst/>
          </a:prstGeom>
          <a:solidFill>
            <a:schemeClr val="tx1"/>
          </a:solidFill>
        </p:spPr>
      </p:pic>
      <p:pic>
        <p:nvPicPr>
          <p:cNvPr id="11" name="Content Placeholder 10" descr="Screen shot 2010-11-11 at 5.34.07 PM.png"/>
          <p:cNvPicPr>
            <a:picLocks noGrp="1" noChangeAspect="1"/>
          </p:cNvPicPr>
          <p:nvPr>
            <p:ph idx="1"/>
          </p:nvPr>
        </p:nvPicPr>
        <p:blipFill>
          <a:blip r:embed="rId4" cstate="screen">
            <a:extLst>
              <a:ext uri="{28A0092B-C50C-407E-A947-70E740481C1C}">
                <a14:useLocalDpi xmlns:a14="http://schemas.microsoft.com/office/drawing/2010/main"/>
              </a:ext>
            </a:extLst>
          </a:blip>
          <a:srcRect l="3268" r="3268"/>
          <a:stretch>
            <a:fillRect/>
          </a:stretch>
        </p:blipFill>
        <p:spPr>
          <a:xfrm>
            <a:off x="457200" y="1045740"/>
            <a:ext cx="8229600" cy="4239889"/>
          </a:xfrm>
        </p:spPr>
      </p:pic>
    </p:spTree>
    <p:extLst>
      <p:ext uri="{BB962C8B-B14F-4D97-AF65-F5344CB8AC3E}">
        <p14:creationId xmlns:p14="http://schemas.microsoft.com/office/powerpoint/2010/main" val="344804205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2706" y="274638"/>
            <a:ext cx="5614094" cy="3659710"/>
          </a:xfrm>
        </p:spPr>
        <p:txBody>
          <a:bodyPr/>
          <a:lstStyle/>
          <a:p>
            <a:r>
              <a:rPr lang="en-US" dirty="0" smtClean="0"/>
              <a:t>Gita Mistri</a:t>
            </a:r>
            <a:br>
              <a:rPr lang="en-US" dirty="0" smtClean="0"/>
            </a:br>
            <a:r>
              <a:rPr lang="en-US" dirty="0" smtClean="0"/>
              <a:t>Educational Technologist</a:t>
            </a:r>
            <a:br>
              <a:rPr lang="en-US" dirty="0" smtClean="0"/>
            </a:br>
            <a:r>
              <a:rPr lang="en-US" dirty="0" smtClean="0"/>
              <a:t>DUT</a:t>
            </a:r>
            <a:endParaRPr lang="en-US" dirty="0"/>
          </a:p>
        </p:txBody>
      </p:sp>
      <p:pic>
        <p:nvPicPr>
          <p:cNvPr id="5" name="Content Placeholder 4" descr="Photo on 2010-02-22 at 13.52 #2.jpg"/>
          <p:cNvPicPr>
            <a:picLocks noGrp="1" noChangeAspect="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0" y="1"/>
            <a:ext cx="3306843" cy="3624556"/>
          </a:xfrm>
        </p:spPr>
      </p:pic>
      <p:pic>
        <p:nvPicPr>
          <p:cNvPr id="4" name="Content Placeholder 7" descr="sound_wave.jp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0" y="3624556"/>
            <a:ext cx="9144000" cy="3233444"/>
          </a:xfrm>
          <a:prstGeom prst="rect">
            <a:avLst/>
          </a:prstGeom>
          <a:solidFill>
            <a:schemeClr val="tx1"/>
          </a:solidFill>
        </p:spPr>
      </p:pic>
    </p:spTree>
    <p:extLst>
      <p:ext uri="{BB962C8B-B14F-4D97-AF65-F5344CB8AC3E}">
        <p14:creationId xmlns:p14="http://schemas.microsoft.com/office/powerpoint/2010/main" val="342137287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DUT Podcasters……..</a:t>
            </a:r>
            <a:endParaRPr lang="en-US" dirty="0"/>
          </a:p>
        </p:txBody>
      </p:sp>
      <p:pic>
        <p:nvPicPr>
          <p:cNvPr id="4" name="Content Placeholder 3" descr="thinking-outside-the-box1.jpg"/>
          <p:cNvPicPr>
            <a:picLocks noGrp="1" noChangeAspect="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457201" y="1137470"/>
            <a:ext cx="8229600" cy="4232535"/>
          </a:xfrm>
        </p:spPr>
      </p:pic>
      <p:pic>
        <p:nvPicPr>
          <p:cNvPr id="6" name="Content Placeholder 7" descr="sound_wave.jp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0" y="4995334"/>
            <a:ext cx="9144000" cy="1862666"/>
          </a:xfrm>
          <a:prstGeom prst="rect">
            <a:avLst/>
          </a:prstGeom>
          <a:solidFill>
            <a:schemeClr val="tx1"/>
          </a:solidFill>
        </p:spPr>
      </p:pic>
    </p:spTree>
    <p:extLst>
      <p:ext uri="{BB962C8B-B14F-4D97-AF65-F5344CB8AC3E}">
        <p14:creationId xmlns:p14="http://schemas.microsoft.com/office/powerpoint/2010/main" val="180228632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pic>
        <p:nvPicPr>
          <p:cNvPr id="5" name="Content Placeholder 4" descr="images-9.jpeg"/>
          <p:cNvPicPr>
            <a:picLocks noGrp="1" noChangeAspect="1"/>
          </p:cNvPicPr>
          <p:nvPr>
            <p:ph idx="1"/>
          </p:nvPr>
        </p:nvPicPr>
        <p:blipFill>
          <a:blip r:embed="rId3" cstate="screen">
            <a:extLst>
              <a:ext uri="{28A0092B-C50C-407E-A947-70E740481C1C}">
                <a14:useLocalDpi xmlns:a14="http://schemas.microsoft.com/office/drawing/2010/main"/>
              </a:ext>
            </a:extLst>
          </a:blip>
          <a:srcRect l="-49606" r="-49606"/>
          <a:stretch>
            <a:fillRect/>
          </a:stretch>
        </p:blipFill>
        <p:spPr/>
      </p:pic>
      <p:pic>
        <p:nvPicPr>
          <p:cNvPr id="4" name="Content Placeholder 7" descr="sound_wave.jp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0" y="5266448"/>
            <a:ext cx="9144000" cy="1591552"/>
          </a:xfrm>
          <a:prstGeom prst="rect">
            <a:avLst/>
          </a:prstGeom>
          <a:solidFill>
            <a:schemeClr val="tx1"/>
          </a:solidFill>
        </p:spPr>
      </p:pic>
    </p:spTree>
    <p:extLst>
      <p:ext uri="{BB962C8B-B14F-4D97-AF65-F5344CB8AC3E}">
        <p14:creationId xmlns:p14="http://schemas.microsoft.com/office/powerpoint/2010/main" val="321408072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Professor </a:t>
            </a:r>
            <a:r>
              <a:rPr lang="en-US" dirty="0" err="1" smtClean="0">
                <a:solidFill>
                  <a:schemeClr val="bg1"/>
                </a:solidFill>
              </a:rPr>
              <a:t>Ng’ambi</a:t>
            </a:r>
            <a:r>
              <a:rPr lang="en-US" dirty="0" smtClean="0">
                <a:solidFill>
                  <a:schemeClr val="bg1"/>
                </a:solidFill>
              </a:rPr>
              <a:t> - UCT</a:t>
            </a:r>
            <a:endParaRPr lang="en-US" dirty="0">
              <a:solidFill>
                <a:schemeClr val="bg1"/>
              </a:solidFill>
            </a:endParaRPr>
          </a:p>
        </p:txBody>
      </p:sp>
      <p:pic>
        <p:nvPicPr>
          <p:cNvPr id="7" name="Content Placeholder 6" descr="dsc08700.jpg"/>
          <p:cNvPicPr>
            <a:picLocks noGrp="1" noChangeAspect="1"/>
          </p:cNvPicPr>
          <p:nvPr>
            <p:ph idx="1"/>
          </p:nvPr>
        </p:nvPicPr>
        <p:blipFill>
          <a:blip r:embed="rId3" cstate="screen">
            <a:extLst>
              <a:ext uri="{28A0092B-C50C-407E-A947-70E740481C1C}">
                <a14:useLocalDpi xmlns:a14="http://schemas.microsoft.com/office/drawing/2010/main"/>
              </a:ext>
            </a:extLst>
          </a:blip>
          <a:srcRect l="-35866" r="-35866"/>
          <a:stretch>
            <a:fillRect/>
          </a:stretch>
        </p:blipFill>
        <p:spPr>
          <a:xfrm>
            <a:off x="457200" y="1600199"/>
            <a:ext cx="8229600" cy="3801533"/>
          </a:xfrm>
        </p:spPr>
      </p:pic>
    </p:spTree>
    <p:extLst>
      <p:ext uri="{BB962C8B-B14F-4D97-AF65-F5344CB8AC3E}">
        <p14:creationId xmlns:p14="http://schemas.microsoft.com/office/powerpoint/2010/main" val="321408072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70498"/>
          </a:xfrm>
        </p:spPr>
        <p:txBody>
          <a:bodyPr/>
          <a:lstStyle/>
          <a:p>
            <a:r>
              <a:rPr lang="en-US" dirty="0" smtClean="0"/>
              <a:t>Let’s get familiar with </a:t>
            </a:r>
            <a:r>
              <a:rPr lang="en-US" dirty="0" err="1" smtClean="0"/>
              <a:t>Elluminate</a:t>
            </a:r>
            <a:endParaRPr lang="en-US" dirty="0"/>
          </a:p>
        </p:txBody>
      </p:sp>
      <p:pic>
        <p:nvPicPr>
          <p:cNvPr id="4" name="Content Placeholder 7" descr="sound_wave.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0" y="5359386"/>
            <a:ext cx="9144000" cy="1498614"/>
          </a:xfrm>
          <a:prstGeom prst="rect">
            <a:avLst/>
          </a:prstGeom>
          <a:solidFill>
            <a:schemeClr val="tx1"/>
          </a:solidFill>
        </p:spPr>
      </p:pic>
      <p:pic>
        <p:nvPicPr>
          <p:cNvPr id="12" name="Picture 11" descr="Screen shot 2010-11-12 at 1.02.02 PM.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 y="929373"/>
            <a:ext cx="9144000" cy="4430013"/>
          </a:xfrm>
          <a:prstGeom prst="rect">
            <a:avLst/>
          </a:prstGeom>
        </p:spPr>
      </p:pic>
      <p:sp>
        <p:nvSpPr>
          <p:cNvPr id="13" name="Content Placeholder 12"/>
          <p:cNvSpPr>
            <a:spLocks noGrp="1"/>
          </p:cNvSpPr>
          <p:nvPr>
            <p:ph idx="1"/>
          </p:nvPr>
        </p:nvSpPr>
        <p:spPr>
          <a:xfrm>
            <a:off x="457200" y="1170499"/>
            <a:ext cx="7842858" cy="3910076"/>
          </a:xfrm>
        </p:spPr>
        <p:txBody>
          <a:bodyPr/>
          <a:lstStyle/>
          <a:p>
            <a:endParaRPr lang="en-US" dirty="0"/>
          </a:p>
        </p:txBody>
      </p:sp>
      <p:sp>
        <p:nvSpPr>
          <p:cNvPr id="15" name="Rectangle 14"/>
          <p:cNvSpPr/>
          <p:nvPr/>
        </p:nvSpPr>
        <p:spPr>
          <a:xfrm>
            <a:off x="0" y="6193473"/>
            <a:ext cx="9144000" cy="646331"/>
          </a:xfrm>
          <a:prstGeom prst="rect">
            <a:avLst/>
          </a:prstGeom>
        </p:spPr>
        <p:txBody>
          <a:bodyPr wrap="square">
            <a:spAutoFit/>
          </a:bodyPr>
          <a:lstStyle/>
          <a:p>
            <a:r>
              <a:rPr lang="en-US" dirty="0"/>
              <a:t>http://</a:t>
            </a:r>
            <a:r>
              <a:rPr lang="en-US" dirty="0" err="1"/>
              <a:t>www.elluminate.com</a:t>
            </a:r>
            <a:r>
              <a:rPr lang="en-US" dirty="0"/>
              <a:t>/resources/training/088-elluminate_live__participant_quick_reference_guide_v95.pdf</a:t>
            </a:r>
          </a:p>
        </p:txBody>
      </p:sp>
    </p:spTree>
    <p:extLst>
      <p:ext uri="{BB962C8B-B14F-4D97-AF65-F5344CB8AC3E}">
        <p14:creationId xmlns:p14="http://schemas.microsoft.com/office/powerpoint/2010/main" val="383863396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418557" cy="674314"/>
          </a:xfrm>
        </p:spPr>
        <p:txBody>
          <a:bodyPr>
            <a:normAutofit fontScale="90000"/>
          </a:bodyPr>
          <a:lstStyle/>
          <a:p>
            <a:pPr algn="l"/>
            <a:r>
              <a:rPr lang="en-US" dirty="0" smtClean="0"/>
              <a:t>The Chat Window +  The w/board tools</a:t>
            </a:r>
            <a:endParaRPr lang="en-US" dirty="0"/>
          </a:p>
        </p:txBody>
      </p:sp>
      <p:pic>
        <p:nvPicPr>
          <p:cNvPr id="6" name="Content Placeholder 5" descr="Screen shot 2010-11-15 at 8.19.49 PM.png"/>
          <p:cNvPicPr>
            <a:picLocks noGrp="1" noChangeAspect="1"/>
          </p:cNvPicPr>
          <p:nvPr>
            <p:ph idx="1"/>
          </p:nvPr>
        </p:nvPicPr>
        <p:blipFill>
          <a:blip r:embed="rId3">
            <a:extLst>
              <a:ext uri="{28A0092B-C50C-407E-A947-70E740481C1C}">
                <a14:useLocalDpi xmlns:a14="http://schemas.microsoft.com/office/drawing/2010/main" val="0"/>
              </a:ext>
            </a:extLst>
          </a:blip>
          <a:srcRect l="1723" r="1723"/>
          <a:stretch>
            <a:fillRect/>
          </a:stretch>
        </p:blipFill>
        <p:spPr>
          <a:xfrm>
            <a:off x="4809067" y="1130976"/>
            <a:ext cx="3894665" cy="4812625"/>
          </a:xfrm>
        </p:spPr>
      </p:pic>
      <p:pic>
        <p:nvPicPr>
          <p:cNvPr id="4" name="Content Placeholder 7" descr="sound_wave.jp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0" y="5305778"/>
            <a:ext cx="9144000" cy="1552222"/>
          </a:xfrm>
          <a:prstGeom prst="rect">
            <a:avLst/>
          </a:prstGeom>
          <a:solidFill>
            <a:schemeClr val="tx1"/>
          </a:solidFill>
        </p:spPr>
      </p:pic>
      <p:pic>
        <p:nvPicPr>
          <p:cNvPr id="8" name="Picture 7" descr="Screen shot 2010-11-15 at 8.43.30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199" y="1130976"/>
            <a:ext cx="3860801" cy="4174802"/>
          </a:xfrm>
          <a:prstGeom prst="rect">
            <a:avLst/>
          </a:prstGeom>
        </p:spPr>
      </p:pic>
    </p:spTree>
    <p:extLst>
      <p:ext uri="{BB962C8B-B14F-4D97-AF65-F5344CB8AC3E}">
        <p14:creationId xmlns:p14="http://schemas.microsoft.com/office/powerpoint/2010/main" val="406109237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600578"/>
          </a:xfrm>
        </p:spPr>
        <p:txBody>
          <a:bodyPr>
            <a:normAutofit fontScale="90000"/>
          </a:bodyPr>
          <a:lstStyle/>
          <a:p>
            <a:r>
              <a:rPr lang="en-US" dirty="0" smtClean="0"/>
              <a:t>Our  podcasting showcase for today</a:t>
            </a:r>
            <a:endParaRPr lang="en-US" dirty="0"/>
          </a:p>
        </p:txBody>
      </p:sp>
      <p:pic>
        <p:nvPicPr>
          <p:cNvPr id="8" name="Content Placeholder 7" descr="sound_wave.jpg"/>
          <p:cNvPicPr>
            <a:picLocks noGrp="1" noChangeAspect="1"/>
          </p:cNvPicPr>
          <p:nvPr>
            <p:ph idx="1"/>
          </p:nvPr>
        </p:nvPicPr>
        <p:blipFill>
          <a:blip r:embed="rId3" cstate="print">
            <a:extLst>
              <a:ext uri="{28A0092B-C50C-407E-A947-70E740481C1C}">
                <a14:useLocalDpi xmlns:a14="http://schemas.microsoft.com/office/drawing/2010/main"/>
              </a:ext>
            </a:extLst>
          </a:blip>
          <a:srcRect/>
          <a:stretch>
            <a:fillRect/>
          </a:stretch>
        </p:blipFill>
        <p:spPr>
          <a:xfrm>
            <a:off x="0" y="5583812"/>
            <a:ext cx="9144000" cy="1274187"/>
          </a:xfrm>
          <a:prstGeom prst="rect">
            <a:avLst/>
          </a:prstGeom>
          <a:solidFill>
            <a:schemeClr val="tx1"/>
          </a:solidFill>
        </p:spPr>
      </p:pic>
      <p:pic>
        <p:nvPicPr>
          <p:cNvPr id="4" name="Picture 3" descr="Screen shot 2010-11-17 at 4.15.13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875217"/>
            <a:ext cx="9143999" cy="4949850"/>
          </a:xfrm>
          <a:prstGeom prst="rect">
            <a:avLst/>
          </a:prstGeom>
        </p:spPr>
      </p:pic>
    </p:spTree>
    <p:extLst>
      <p:ext uri="{BB962C8B-B14F-4D97-AF65-F5344CB8AC3E}">
        <p14:creationId xmlns:p14="http://schemas.microsoft.com/office/powerpoint/2010/main" val="34918169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7" descr="sound_wave.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0" y="5155174"/>
            <a:ext cx="9144000" cy="1702826"/>
          </a:xfrm>
          <a:prstGeom prst="rect">
            <a:avLst/>
          </a:prstGeom>
          <a:solidFill>
            <a:schemeClr val="tx1"/>
          </a:solidFill>
        </p:spPr>
      </p:pic>
      <p:pic>
        <p:nvPicPr>
          <p:cNvPr id="7" name="Content Placeholder 6" descr="Screen shot 2010-11-12 at 4.18.35 PM.png"/>
          <p:cNvPicPr>
            <a:picLocks noGrp="1" noChangeAspect="1"/>
          </p:cNvPicPr>
          <p:nvPr>
            <p:ph idx="1"/>
          </p:nvPr>
        </p:nvPicPr>
        <p:blipFill>
          <a:blip r:embed="rId4" cstate="screen">
            <a:extLst>
              <a:ext uri="{28A0092B-C50C-407E-A947-70E740481C1C}">
                <a14:useLocalDpi xmlns:a14="http://schemas.microsoft.com/office/drawing/2010/main"/>
              </a:ext>
            </a:extLst>
          </a:blip>
          <a:srcRect t="2597" b="2597"/>
          <a:stretch>
            <a:fillRect/>
          </a:stretch>
        </p:blipFill>
        <p:spPr>
          <a:xfrm>
            <a:off x="0" y="1072444"/>
            <a:ext cx="9144000" cy="4082730"/>
          </a:xfrm>
        </p:spPr>
      </p:pic>
      <p:sp>
        <p:nvSpPr>
          <p:cNvPr id="8" name="Rectangle 7"/>
          <p:cNvSpPr/>
          <p:nvPr/>
        </p:nvSpPr>
        <p:spPr>
          <a:xfrm>
            <a:off x="457200" y="5163098"/>
            <a:ext cx="4572000" cy="646331"/>
          </a:xfrm>
          <a:prstGeom prst="rect">
            <a:avLst/>
          </a:prstGeom>
        </p:spPr>
        <p:txBody>
          <a:bodyPr>
            <a:spAutoFit/>
          </a:bodyPr>
          <a:lstStyle/>
          <a:p>
            <a:r>
              <a:rPr lang="pl-PL" dirty="0"/>
              <a:t>http://</a:t>
            </a:r>
            <a:r>
              <a:rPr lang="pl-PL" dirty="0" err="1"/>
              <a:t>www.youtube.com</a:t>
            </a:r>
            <a:r>
              <a:rPr lang="pl-PL" dirty="0"/>
              <a:t>/</a:t>
            </a:r>
            <a:r>
              <a:rPr lang="pl-PL" dirty="0" err="1"/>
              <a:t>watch?v</a:t>
            </a:r>
            <a:r>
              <a:rPr lang="pl-PL" dirty="0"/>
              <a:t>=qBgO30h2cY8</a:t>
            </a:r>
            <a:endParaRPr lang="en-US" dirty="0"/>
          </a:p>
        </p:txBody>
      </p:sp>
    </p:spTree>
    <p:extLst>
      <p:ext uri="{BB962C8B-B14F-4D97-AF65-F5344CB8AC3E}">
        <p14:creationId xmlns:p14="http://schemas.microsoft.com/office/powerpoint/2010/main" val="406109237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0879"/>
            <a:ext cx="8229600" cy="2146757"/>
          </a:xfrm>
        </p:spPr>
        <p:txBody>
          <a:bodyPr>
            <a:normAutofit/>
          </a:bodyPr>
          <a:lstStyle/>
          <a:p>
            <a:r>
              <a:rPr lang="en-US" dirty="0"/>
              <a:t/>
            </a:r>
            <a:br>
              <a:rPr lang="en-US" dirty="0"/>
            </a:br>
            <a:r>
              <a:rPr lang="en-US" dirty="0"/>
              <a:t/>
            </a:r>
            <a:br>
              <a:rPr lang="en-US" dirty="0"/>
            </a:br>
            <a:endParaRPr lang="en-US" dirty="0"/>
          </a:p>
        </p:txBody>
      </p:sp>
      <p:pic>
        <p:nvPicPr>
          <p:cNvPr id="4" name="Content Placeholder 7" descr="sound_wave.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0" y="5121275"/>
            <a:ext cx="9144000" cy="1736725"/>
          </a:xfrm>
          <a:prstGeom prst="rect">
            <a:avLst/>
          </a:prstGeom>
          <a:solidFill>
            <a:schemeClr val="tx1"/>
          </a:solidFill>
        </p:spPr>
      </p:pic>
      <p:sp>
        <p:nvSpPr>
          <p:cNvPr id="3" name="Content Placeholder 2"/>
          <p:cNvSpPr>
            <a:spLocks noGrp="1"/>
          </p:cNvSpPr>
          <p:nvPr>
            <p:ph idx="1"/>
          </p:nvPr>
        </p:nvSpPr>
        <p:spPr>
          <a:xfrm>
            <a:off x="0" y="1600200"/>
            <a:ext cx="9144000" cy="3521075"/>
          </a:xfrm>
        </p:spPr>
        <p:txBody>
          <a:bodyPr>
            <a:normAutofit/>
          </a:bodyPr>
          <a:lstStyle/>
          <a:p>
            <a:pPr marL="0" indent="0" algn="ctr">
              <a:buNone/>
            </a:pPr>
            <a:endParaRPr lang="en-US" dirty="0" smtClean="0"/>
          </a:p>
          <a:p>
            <a:pPr marL="0" indent="0" algn="ctr">
              <a:buNone/>
            </a:pPr>
            <a:endParaRPr lang="en-US" dirty="0"/>
          </a:p>
          <a:p>
            <a:pPr marL="0" indent="0" algn="ctr">
              <a:buNone/>
            </a:pPr>
            <a:endParaRPr lang="en-US" dirty="0" smtClean="0"/>
          </a:p>
        </p:txBody>
      </p:sp>
      <p:pic>
        <p:nvPicPr>
          <p:cNvPr id="7" name="Picture 6" descr="Unknown-8.jpe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0"/>
            <a:ext cx="9143999" cy="5314730"/>
          </a:xfrm>
          <a:prstGeom prst="rect">
            <a:avLst/>
          </a:prstGeom>
        </p:spPr>
      </p:pic>
      <p:sp>
        <p:nvSpPr>
          <p:cNvPr id="9" name="Rectangle 8"/>
          <p:cNvSpPr/>
          <p:nvPr/>
        </p:nvSpPr>
        <p:spPr>
          <a:xfrm>
            <a:off x="0" y="5314729"/>
            <a:ext cx="3339338" cy="369332"/>
          </a:xfrm>
          <a:prstGeom prst="rect">
            <a:avLst/>
          </a:prstGeom>
        </p:spPr>
        <p:txBody>
          <a:bodyPr wrap="none">
            <a:spAutoFit/>
          </a:bodyPr>
          <a:lstStyle/>
          <a:p>
            <a:r>
              <a:rPr lang="en-US" b="1" dirty="0"/>
              <a:t>http://</a:t>
            </a:r>
            <a:r>
              <a:rPr lang="en-US" b="1" dirty="0" err="1"/>
              <a:t>www.pointatopointb.org</a:t>
            </a:r>
            <a:r>
              <a:rPr lang="en-US" b="1" dirty="0"/>
              <a:t>/</a:t>
            </a:r>
            <a:endParaRPr lang="en-US" dirty="0"/>
          </a:p>
        </p:txBody>
      </p:sp>
      <p:sp>
        <p:nvSpPr>
          <p:cNvPr id="5" name="Rectangle 4"/>
          <p:cNvSpPr/>
          <p:nvPr/>
        </p:nvSpPr>
        <p:spPr>
          <a:xfrm>
            <a:off x="0" y="174861"/>
            <a:ext cx="4741333" cy="5016758"/>
          </a:xfrm>
          <a:prstGeom prst="rect">
            <a:avLst/>
          </a:prstGeom>
        </p:spPr>
        <p:txBody>
          <a:bodyPr wrap="square">
            <a:spAutoFit/>
          </a:bodyPr>
          <a:lstStyle/>
          <a:p>
            <a:pPr algn="ctr"/>
            <a:r>
              <a:rPr lang="en-US" sz="4000" dirty="0">
                <a:solidFill>
                  <a:schemeClr val="bg1"/>
                </a:solidFill>
              </a:rPr>
              <a:t>Multimedia brought the world into the classroom, </a:t>
            </a:r>
            <a:br>
              <a:rPr lang="en-US" sz="4000" dirty="0">
                <a:solidFill>
                  <a:schemeClr val="bg1"/>
                </a:solidFill>
              </a:rPr>
            </a:br>
            <a:r>
              <a:rPr lang="en-US" sz="4000" dirty="0">
                <a:solidFill>
                  <a:schemeClr val="bg1"/>
                </a:solidFill>
              </a:rPr>
              <a:t>Smart technologies will take the classroom </a:t>
            </a:r>
            <a:r>
              <a:rPr lang="en-US" sz="4000" dirty="0" smtClean="0">
                <a:solidFill>
                  <a:schemeClr val="bg1"/>
                </a:solidFill>
              </a:rPr>
              <a:t>to the </a:t>
            </a:r>
            <a:r>
              <a:rPr lang="en-US" sz="4000" dirty="0">
                <a:solidFill>
                  <a:schemeClr val="bg1"/>
                </a:solidFill>
              </a:rPr>
              <a:t>world. </a:t>
            </a:r>
            <a:endParaRPr lang="en-US" sz="4000" dirty="0" smtClean="0">
              <a:solidFill>
                <a:schemeClr val="bg1"/>
              </a:solidFill>
            </a:endParaRPr>
          </a:p>
          <a:p>
            <a:pPr algn="ctr"/>
            <a:r>
              <a:rPr lang="en-US" sz="4000" dirty="0" smtClean="0">
                <a:solidFill>
                  <a:schemeClr val="bg1"/>
                </a:solidFill>
              </a:rPr>
              <a:t> SHAWN </a:t>
            </a:r>
            <a:r>
              <a:rPr lang="en-US" sz="4000" dirty="0">
                <a:solidFill>
                  <a:schemeClr val="bg1"/>
                </a:solidFill>
              </a:rPr>
              <a:t>WHEELER</a:t>
            </a:r>
          </a:p>
        </p:txBody>
      </p:sp>
    </p:spTree>
    <p:extLst>
      <p:ext uri="{BB962C8B-B14F-4D97-AF65-F5344CB8AC3E}">
        <p14:creationId xmlns:p14="http://schemas.microsoft.com/office/powerpoint/2010/main" val="321408072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Academic Podcasts</a:t>
            </a:r>
            <a:endParaRPr lang="en-US" dirty="0"/>
          </a:p>
        </p:txBody>
      </p:sp>
      <p:pic>
        <p:nvPicPr>
          <p:cNvPr id="7" name="Content Placeholder 6" descr="Screen shot 2010-11-13 at 5.24.14 PM.png"/>
          <p:cNvPicPr>
            <a:picLocks noGrp="1" noChangeAspect="1"/>
          </p:cNvPicPr>
          <p:nvPr>
            <p:ph idx="1"/>
          </p:nvPr>
        </p:nvPicPr>
        <p:blipFill>
          <a:blip r:embed="rId3" cstate="screen">
            <a:extLst>
              <a:ext uri="{28A0092B-C50C-407E-A947-70E740481C1C}">
                <a14:useLocalDpi xmlns:a14="http://schemas.microsoft.com/office/drawing/2010/main"/>
              </a:ext>
            </a:extLst>
          </a:blip>
          <a:srcRect l="-22740" r="-22740"/>
          <a:stretch>
            <a:fillRect/>
          </a:stretch>
        </p:blipFill>
        <p:spPr>
          <a:xfrm>
            <a:off x="-2111376" y="1162762"/>
            <a:ext cx="13382625" cy="4322051"/>
          </a:xfrm>
        </p:spPr>
      </p:pic>
      <p:pic>
        <p:nvPicPr>
          <p:cNvPr id="8" name="Content Placeholder 7" descr="sound_wave.jp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0" y="5695367"/>
            <a:ext cx="9144000" cy="1162632"/>
          </a:xfrm>
          <a:prstGeom prst="rect">
            <a:avLst/>
          </a:prstGeom>
          <a:solidFill>
            <a:schemeClr val="tx1"/>
          </a:solidFill>
        </p:spPr>
      </p:pic>
      <p:sp>
        <p:nvSpPr>
          <p:cNvPr id="9" name="Rectangle 8"/>
          <p:cNvSpPr/>
          <p:nvPr/>
        </p:nvSpPr>
        <p:spPr>
          <a:xfrm>
            <a:off x="263147" y="6174853"/>
            <a:ext cx="7640092" cy="369332"/>
          </a:xfrm>
          <a:prstGeom prst="rect">
            <a:avLst/>
          </a:prstGeom>
        </p:spPr>
        <p:txBody>
          <a:bodyPr wrap="square">
            <a:spAutoFit/>
          </a:bodyPr>
          <a:lstStyle/>
          <a:p>
            <a:r>
              <a:rPr lang="pl-PL" dirty="0"/>
              <a:t>http://</a:t>
            </a:r>
            <a:r>
              <a:rPr lang="pl-PL" dirty="0" err="1"/>
              <a:t>www.slideshare.net</a:t>
            </a:r>
            <a:r>
              <a:rPr lang="pl-PL" dirty="0"/>
              <a:t>/</a:t>
            </a:r>
            <a:r>
              <a:rPr lang="pl-PL" dirty="0" err="1"/>
              <a:t>andyramsden</a:t>
            </a:r>
            <a:r>
              <a:rPr lang="pl-PL" dirty="0"/>
              <a:t>/sss1-podcasting-08</a:t>
            </a:r>
            <a:endParaRPr lang="en-US" dirty="0"/>
          </a:p>
        </p:txBody>
      </p:sp>
    </p:spTree>
    <p:extLst>
      <p:ext uri="{BB962C8B-B14F-4D97-AF65-F5344CB8AC3E}">
        <p14:creationId xmlns:p14="http://schemas.microsoft.com/office/powerpoint/2010/main" val="186595935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1223960"/>
          </a:xfrm>
        </p:spPr>
        <p:txBody>
          <a:bodyPr/>
          <a:lstStyle/>
          <a:p>
            <a:r>
              <a:rPr lang="en-US" dirty="0" smtClean="0"/>
              <a:t>Supplementary Podcasts</a:t>
            </a:r>
            <a:endParaRPr lang="en-US" dirty="0"/>
          </a:p>
        </p:txBody>
      </p:sp>
      <p:pic>
        <p:nvPicPr>
          <p:cNvPr id="4" name="Content Placeholder 7" descr="sound_wave.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0" y="5370123"/>
            <a:ext cx="9144000" cy="1487876"/>
          </a:xfrm>
          <a:prstGeom prst="rect">
            <a:avLst/>
          </a:prstGeom>
          <a:solidFill>
            <a:schemeClr val="tx1"/>
          </a:solidFill>
        </p:spPr>
      </p:pic>
      <p:pic>
        <p:nvPicPr>
          <p:cNvPr id="5" name="Content Placeholder 4" descr="Screen shot 2010-11-13 at 6.02.02 PM.png"/>
          <p:cNvPicPr>
            <a:picLocks noGrp="1" noChangeAspect="1"/>
          </p:cNvPicPr>
          <p:nvPr>
            <p:ph idx="1"/>
          </p:nvPr>
        </p:nvPicPr>
        <p:blipFill>
          <a:blip r:embed="rId4" cstate="screen">
            <a:extLst>
              <a:ext uri="{28A0092B-C50C-407E-A947-70E740481C1C}">
                <a14:useLocalDpi xmlns:a14="http://schemas.microsoft.com/office/drawing/2010/main"/>
              </a:ext>
            </a:extLst>
          </a:blip>
          <a:srcRect l="-16944" r="-16944"/>
          <a:stretch>
            <a:fillRect/>
          </a:stretch>
        </p:blipFill>
        <p:spPr>
          <a:xfrm>
            <a:off x="-1539875" y="1012288"/>
            <a:ext cx="12255500" cy="4357835"/>
          </a:xfrm>
        </p:spPr>
      </p:pic>
      <p:sp>
        <p:nvSpPr>
          <p:cNvPr id="3" name="Rectangle 2"/>
          <p:cNvSpPr/>
          <p:nvPr/>
        </p:nvSpPr>
        <p:spPr>
          <a:xfrm>
            <a:off x="263147" y="6174853"/>
            <a:ext cx="7640092" cy="369332"/>
          </a:xfrm>
          <a:prstGeom prst="rect">
            <a:avLst/>
          </a:prstGeom>
        </p:spPr>
        <p:txBody>
          <a:bodyPr wrap="square">
            <a:spAutoFit/>
          </a:bodyPr>
          <a:lstStyle/>
          <a:p>
            <a:r>
              <a:rPr lang="pl-PL" dirty="0"/>
              <a:t>http://</a:t>
            </a:r>
            <a:r>
              <a:rPr lang="pl-PL" dirty="0" err="1"/>
              <a:t>www.slideshare.net</a:t>
            </a:r>
            <a:r>
              <a:rPr lang="pl-PL" dirty="0"/>
              <a:t>/</a:t>
            </a:r>
            <a:r>
              <a:rPr lang="pl-PL" dirty="0" err="1"/>
              <a:t>andyramsden</a:t>
            </a:r>
            <a:r>
              <a:rPr lang="pl-PL" dirty="0"/>
              <a:t>/sss1-podcasting-08</a:t>
            </a:r>
            <a:endParaRPr lang="en-US" dirty="0"/>
          </a:p>
        </p:txBody>
      </p:sp>
    </p:spTree>
    <p:extLst>
      <p:ext uri="{BB962C8B-B14F-4D97-AF65-F5344CB8AC3E}">
        <p14:creationId xmlns:p14="http://schemas.microsoft.com/office/powerpoint/2010/main" val="130764065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1638</TotalTime>
  <Words>1271</Words>
  <Application>Microsoft Macintosh PowerPoint</Application>
  <PresentationFormat>On-screen Show (4:3)</PresentationFormat>
  <Paragraphs>164</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PowerPoint Presentation</vt:lpstr>
      <vt:lpstr>Gita Mistri Educational Technologist DUT</vt:lpstr>
      <vt:lpstr>Let’s get familiar with Elluminate</vt:lpstr>
      <vt:lpstr>The Chat Window +  The w/board tools</vt:lpstr>
      <vt:lpstr>Our  podcasting showcase for today</vt:lpstr>
      <vt:lpstr>PowerPoint Presentation</vt:lpstr>
      <vt:lpstr>  </vt:lpstr>
      <vt:lpstr>Academic Podcasts</vt:lpstr>
      <vt:lpstr>Supplementary Podcasts</vt:lpstr>
      <vt:lpstr>Initiating Sound Waves at DUT</vt:lpstr>
      <vt:lpstr>PowerPoint Presentation</vt:lpstr>
      <vt:lpstr>PowerPoint Presentation</vt:lpstr>
      <vt:lpstr>The DUT Podcasting Programme</vt:lpstr>
      <vt:lpstr>PowerPoint Presentation</vt:lpstr>
      <vt:lpstr>PowerPoint Presentation</vt:lpstr>
      <vt:lpstr>Our first ‘hello world’ podcast</vt:lpstr>
      <vt:lpstr>Resources/ Software Applications</vt:lpstr>
      <vt:lpstr>Ning : The DUT Podcasters Website</vt:lpstr>
      <vt:lpstr>Our Wikispace</vt:lpstr>
      <vt:lpstr>The DUT Podcasters……..</vt:lpstr>
      <vt:lpstr>Thank You</vt:lpstr>
      <vt:lpstr>Professor Ng’ambi - UCT</vt:lpstr>
    </vt:vector>
  </TitlesOfParts>
  <Manager/>
  <Company>DUT</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Initiating Sound Waves at DUT</dc:title>
  <dc:subject/>
  <dc:creator>Gitanjali Mistri</dc:creator>
  <cp:keywords/>
  <dc:description/>
  <cp:lastModifiedBy>Gitanjali Mistri</cp:lastModifiedBy>
  <cp:revision>102</cp:revision>
  <dcterms:created xsi:type="dcterms:W3CDTF">2010-11-11T18:22:10Z</dcterms:created>
  <dcterms:modified xsi:type="dcterms:W3CDTF">2010-11-17T20:49:31Z</dcterms:modified>
  <cp:category/>
</cp:coreProperties>
</file>